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Kalam" panose="020B0604020202020204" charset="0"/>
      <p:regular r:id="rId28"/>
      <p:bold r:id="rId29"/>
    </p:embeddedFont>
    <p:embeddedFont>
      <p:font typeface="Montserrat" panose="02000505000000020004" pitchFamily="2" charset="0"/>
      <p:regular r:id="rId30"/>
      <p:bold r:id="rId31"/>
      <p:italic r:id="rId32"/>
      <p:boldItalic r:id="rId33"/>
    </p:embeddedFont>
    <p:embeddedFont>
      <p:font typeface="Montserrat Medium" panose="00000600000000000000" pitchFamily="2" charset="0"/>
      <p:regular r:id="rId34"/>
      <p:bold r:id="rId35"/>
      <p:italic r:id="rId36"/>
      <p:boldItalic r:id="rId37"/>
    </p:embeddedFont>
    <p:embeddedFont>
      <p:font typeface="Montserrat SemiBold" panose="020B0604020202020204" charset="-52"/>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482DD6-1857-413A-A659-93A7775BA540}">
  <a:tblStyle styleId="{F5482DD6-1857-413A-A659-93A7775BA5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e7fa6002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e7fa6002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e7fa6002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e7fa6002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e7fa6002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e7fa6002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e7fa6002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e7fa6002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e7fa6002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e7fa6002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73ad060c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73ad060c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04d34e0e6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04d34e0e6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73ad060c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73ad060c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f33521c5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f33521c5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e7fa6002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2e7fa6002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f33521c5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f33521c5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https://www.linkedin.com/posts/gabrielfriedlander_lets-play-if-you-figured-it-out-comment-activity-6853476793853239296-j2aI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f33521c5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f33521c5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e7fa6002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e7fa6002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f33521c5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f33521c5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f33521c5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2f33521c5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f33521c5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f33521c5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0ef8090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30ef8090d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8dbffe87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8dbffe87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b402ade6e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b402ade6e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e7fa6002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e7fa600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e7fa6002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e7fa6002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0c7c4ae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30c7c4ae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e7fa60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e7fa60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e7fa6002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e7fa6002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s://www.wizer-train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bit.ly/account-team-support"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rgbClr val="05A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50" y="710500"/>
            <a:ext cx="9144000" cy="23136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175" y="710500"/>
            <a:ext cx="9144000" cy="231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6000" b="1">
                <a:solidFill>
                  <a:schemeClr val="lt1"/>
                </a:solidFill>
                <a:latin typeface="Kalam"/>
                <a:ea typeface="Kalam"/>
                <a:cs typeface="Kalam"/>
                <a:sym typeface="Kalam"/>
              </a:rPr>
              <a:t>Security Awareness Training</a:t>
            </a:r>
            <a:endParaRPr sz="6000" b="1">
              <a:solidFill>
                <a:schemeClr val="lt1"/>
              </a:solidFill>
              <a:latin typeface="Kalam"/>
              <a:ea typeface="Kalam"/>
              <a:cs typeface="Kalam"/>
              <a:sym typeface="Kalam"/>
            </a:endParaRPr>
          </a:p>
        </p:txBody>
      </p:sp>
      <p:pic>
        <p:nvPicPr>
          <p:cNvPr id="57" name="Google Shape;57;p13"/>
          <p:cNvPicPr preferRelativeResize="0"/>
          <p:nvPr/>
        </p:nvPicPr>
        <p:blipFill>
          <a:blip r:embed="rId3">
            <a:alphaModFix/>
          </a:blip>
          <a:stretch>
            <a:fillRect/>
          </a:stretch>
        </p:blipFill>
        <p:spPr>
          <a:xfrm>
            <a:off x="1675935" y="822700"/>
            <a:ext cx="876100" cy="953498"/>
          </a:xfrm>
          <a:prstGeom prst="rect">
            <a:avLst/>
          </a:prstGeom>
          <a:noFill/>
          <a:ln>
            <a:noFill/>
          </a:ln>
        </p:spPr>
      </p:pic>
      <p:pic>
        <p:nvPicPr>
          <p:cNvPr id="58" name="Google Shape;58;p13"/>
          <p:cNvPicPr preferRelativeResize="0"/>
          <p:nvPr/>
        </p:nvPicPr>
        <p:blipFill>
          <a:blip r:embed="rId3">
            <a:alphaModFix/>
          </a:blip>
          <a:stretch>
            <a:fillRect/>
          </a:stretch>
        </p:blipFill>
        <p:spPr>
          <a:xfrm>
            <a:off x="6113060" y="1647325"/>
            <a:ext cx="876100" cy="953498"/>
          </a:xfrm>
          <a:prstGeom prst="rect">
            <a:avLst/>
          </a:prstGeom>
          <a:noFill/>
          <a:ln>
            <a:noFill/>
          </a:ln>
        </p:spPr>
      </p:pic>
      <p:sp>
        <p:nvSpPr>
          <p:cNvPr id="61" name="Google Shape;61;p13"/>
          <p:cNvSpPr txBox="1"/>
          <p:nvPr/>
        </p:nvSpPr>
        <p:spPr>
          <a:xfrm>
            <a:off x="2453457" y="4692908"/>
            <a:ext cx="4237085"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dirty="0">
                <a:solidFill>
                  <a:schemeClr val="lt1"/>
                </a:solidFill>
                <a:latin typeface="Montserrat Medium"/>
                <a:ea typeface="Montserrat Medium"/>
                <a:cs typeface="Montserrat Medium"/>
                <a:sym typeface="Montserrat Medi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wizer-training.com</a:t>
            </a:r>
            <a:endParaRPr sz="1200" u="sng" dirty="0">
              <a:solidFill>
                <a:schemeClr val="lt1"/>
              </a:solidFill>
              <a:latin typeface="Montserrat Medium"/>
              <a:ea typeface="Montserrat Medium"/>
              <a:cs typeface="Montserrat Medium"/>
              <a:sym typeface="Montserrat Medium"/>
            </a:endParaRPr>
          </a:p>
        </p:txBody>
      </p:sp>
      <p:pic>
        <p:nvPicPr>
          <p:cNvPr id="10" name="Google Shape;60;p13"/>
          <p:cNvPicPr preferRelativeResize="0"/>
          <p:nvPr/>
        </p:nvPicPr>
        <p:blipFill>
          <a:blip r:embed="rId5">
            <a:alphaModFix/>
          </a:blip>
          <a:stretch>
            <a:fillRect/>
          </a:stretch>
        </p:blipFill>
        <p:spPr>
          <a:xfrm>
            <a:off x="4237574" y="4411591"/>
            <a:ext cx="668850" cy="200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164" name="Google Shape;164;p22"/>
          <p:cNvSpPr txBox="1">
            <a:spLocks noGrp="1"/>
          </p:cNvSpPr>
          <p:nvPr>
            <p:ph type="body" idx="1"/>
          </p:nvPr>
        </p:nvSpPr>
        <p:spPr>
          <a:xfrm>
            <a:off x="25" y="359550"/>
            <a:ext cx="9144000" cy="838200"/>
          </a:xfrm>
          <a:prstGeom prst="rect">
            <a:avLst/>
          </a:prstGeom>
        </p:spPr>
        <p:txBody>
          <a:bodyPr spcFirstLastPara="1" wrap="square" lIns="91425" tIns="91425" rIns="91425" bIns="91425" anchor="ctr" anchorCtr="0">
            <a:normAutofit fontScale="25000" lnSpcReduction="20000"/>
          </a:bodyPr>
          <a:lstStyle/>
          <a:p>
            <a:pPr marL="0" marR="0" lvl="0" indent="0" algn="ctr" rtl="0">
              <a:lnSpc>
                <a:spcPct val="115000"/>
              </a:lnSpc>
              <a:spcBef>
                <a:spcPts val="1800"/>
              </a:spcBef>
              <a:spcAft>
                <a:spcPts val="400"/>
              </a:spcAft>
              <a:buNone/>
            </a:pPr>
            <a:r>
              <a:rPr lang="en" sz="16000" b="1">
                <a:solidFill>
                  <a:srgbClr val="FFFFFF"/>
                </a:solidFill>
                <a:latin typeface="Montserrat"/>
                <a:ea typeface="Montserrat"/>
                <a:cs typeface="Montserrat"/>
                <a:sym typeface="Montserrat"/>
              </a:rPr>
              <a:t>Social Media Scams</a:t>
            </a:r>
            <a:endParaRPr sz="11000" b="1">
              <a:solidFill>
                <a:srgbClr val="FFFFFF"/>
              </a:solidFill>
              <a:latin typeface="Montserrat"/>
              <a:ea typeface="Montserrat"/>
              <a:cs typeface="Montserrat"/>
              <a:sym typeface="Montserrat"/>
            </a:endParaRPr>
          </a:p>
        </p:txBody>
      </p:sp>
      <p:pic>
        <p:nvPicPr>
          <p:cNvPr id="165" name="Google Shape;165;p22"/>
          <p:cNvPicPr preferRelativeResize="0"/>
          <p:nvPr/>
        </p:nvPicPr>
        <p:blipFill>
          <a:blip r:embed="rId3">
            <a:alphaModFix/>
          </a:blip>
          <a:stretch>
            <a:fillRect/>
          </a:stretch>
        </p:blipFill>
        <p:spPr>
          <a:xfrm>
            <a:off x="7774050" y="4827621"/>
            <a:ext cx="1217607" cy="163475"/>
          </a:xfrm>
          <a:prstGeom prst="rect">
            <a:avLst/>
          </a:prstGeom>
          <a:noFill/>
          <a:ln>
            <a:noFill/>
          </a:ln>
        </p:spPr>
      </p:pic>
      <p:pic>
        <p:nvPicPr>
          <p:cNvPr id="166" name="Google Shape;166;p22"/>
          <p:cNvPicPr preferRelativeResize="0"/>
          <p:nvPr/>
        </p:nvPicPr>
        <p:blipFill>
          <a:blip r:embed="rId3">
            <a:alphaModFix/>
          </a:blip>
          <a:stretch>
            <a:fillRect/>
          </a:stretch>
        </p:blipFill>
        <p:spPr>
          <a:xfrm>
            <a:off x="152450" y="152396"/>
            <a:ext cx="1217607" cy="163475"/>
          </a:xfrm>
          <a:prstGeom prst="rect">
            <a:avLst/>
          </a:prstGeom>
          <a:noFill/>
          <a:ln>
            <a:noFill/>
          </a:ln>
        </p:spPr>
      </p:pic>
      <p:sp>
        <p:nvSpPr>
          <p:cNvPr id="167" name="Google Shape;167;p22"/>
          <p:cNvSpPr txBox="1">
            <a:spLocks noGrp="1"/>
          </p:cNvSpPr>
          <p:nvPr>
            <p:ph type="body" idx="1"/>
          </p:nvPr>
        </p:nvSpPr>
        <p:spPr>
          <a:xfrm>
            <a:off x="347800" y="1333500"/>
            <a:ext cx="2490600" cy="33384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Social media is full</a:t>
            </a:r>
            <a:endParaRPr sz="1600">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of fake accounts.</a:t>
            </a:r>
            <a:endParaRPr sz="1600">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It could also be a fake account with the same name and photo as one of your real friends that will later try to scam you.</a:t>
            </a:r>
            <a:endParaRPr sz="1600">
              <a:solidFill>
                <a:srgbClr val="FFFFFF"/>
              </a:solidFill>
              <a:latin typeface="Montserrat"/>
              <a:ea typeface="Montserrat"/>
              <a:cs typeface="Montserrat"/>
              <a:sym typeface="Montserrat"/>
            </a:endParaRPr>
          </a:p>
        </p:txBody>
      </p:sp>
      <p:pic>
        <p:nvPicPr>
          <p:cNvPr id="168" name="Google Shape;168;p22"/>
          <p:cNvPicPr preferRelativeResize="0"/>
          <p:nvPr/>
        </p:nvPicPr>
        <p:blipFill>
          <a:blip r:embed="rId4">
            <a:alphaModFix/>
          </a:blip>
          <a:stretch>
            <a:fillRect/>
          </a:stretch>
        </p:blipFill>
        <p:spPr>
          <a:xfrm>
            <a:off x="3016175" y="1281439"/>
            <a:ext cx="5863680" cy="3338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174" name="Google Shape;174;p23"/>
          <p:cNvSpPr txBox="1">
            <a:spLocks noGrp="1"/>
          </p:cNvSpPr>
          <p:nvPr>
            <p:ph type="body" idx="1"/>
          </p:nvPr>
        </p:nvSpPr>
        <p:spPr>
          <a:xfrm>
            <a:off x="458175" y="466625"/>
            <a:ext cx="3670800" cy="12858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1800"/>
              </a:spcBef>
              <a:spcAft>
                <a:spcPts val="400"/>
              </a:spcAft>
              <a:buNone/>
            </a:pPr>
            <a:r>
              <a:rPr lang="en" sz="4000" b="1">
                <a:solidFill>
                  <a:srgbClr val="FFFFFF"/>
                </a:solidFill>
                <a:latin typeface="Montserrat"/>
                <a:ea typeface="Montserrat"/>
                <a:cs typeface="Montserrat"/>
                <a:sym typeface="Montserrat"/>
              </a:rPr>
              <a:t>QR Code Scams</a:t>
            </a:r>
            <a:endParaRPr sz="4000" b="1">
              <a:solidFill>
                <a:srgbClr val="FFFFFF"/>
              </a:solidFill>
              <a:latin typeface="Montserrat"/>
              <a:ea typeface="Montserrat"/>
              <a:cs typeface="Montserrat"/>
              <a:sym typeface="Montserrat"/>
            </a:endParaRPr>
          </a:p>
        </p:txBody>
      </p:sp>
      <p:pic>
        <p:nvPicPr>
          <p:cNvPr id="175" name="Google Shape;175;p23"/>
          <p:cNvPicPr preferRelativeResize="0"/>
          <p:nvPr/>
        </p:nvPicPr>
        <p:blipFill>
          <a:blip r:embed="rId3">
            <a:alphaModFix/>
          </a:blip>
          <a:stretch>
            <a:fillRect/>
          </a:stretch>
        </p:blipFill>
        <p:spPr>
          <a:xfrm>
            <a:off x="7819174" y="4007057"/>
            <a:ext cx="971775" cy="801525"/>
          </a:xfrm>
          <a:prstGeom prst="rect">
            <a:avLst/>
          </a:prstGeom>
          <a:noFill/>
          <a:ln>
            <a:noFill/>
          </a:ln>
        </p:spPr>
      </p:pic>
      <p:pic>
        <p:nvPicPr>
          <p:cNvPr id="176" name="Google Shape;176;p23"/>
          <p:cNvPicPr preferRelativeResize="0"/>
          <p:nvPr/>
        </p:nvPicPr>
        <p:blipFill>
          <a:blip r:embed="rId3">
            <a:alphaModFix/>
          </a:blip>
          <a:stretch>
            <a:fillRect/>
          </a:stretch>
        </p:blipFill>
        <p:spPr>
          <a:xfrm>
            <a:off x="4428274" y="344457"/>
            <a:ext cx="971775" cy="801524"/>
          </a:xfrm>
          <a:prstGeom prst="rect">
            <a:avLst/>
          </a:prstGeom>
          <a:noFill/>
          <a:ln>
            <a:noFill/>
          </a:ln>
        </p:spPr>
      </p:pic>
      <p:sp>
        <p:nvSpPr>
          <p:cNvPr id="177" name="Google Shape;177;p23"/>
          <p:cNvSpPr txBox="1">
            <a:spLocks noGrp="1"/>
          </p:cNvSpPr>
          <p:nvPr>
            <p:ph type="body" idx="1"/>
          </p:nvPr>
        </p:nvSpPr>
        <p:spPr>
          <a:xfrm>
            <a:off x="462100" y="1981200"/>
            <a:ext cx="3365400" cy="2862000"/>
          </a:xfrm>
          <a:prstGeom prst="rect">
            <a:avLst/>
          </a:prstGeom>
        </p:spPr>
        <p:txBody>
          <a:bodyPr spcFirstLastPara="1" wrap="square" lIns="91425" tIns="91425" rIns="91425" bIns="91425" anchor="ctr" anchorCtr="0">
            <a:normAutofit lnSpcReduction="10000"/>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Who thought a QR code</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could be dangerous?</a:t>
            </a:r>
            <a:endParaRPr sz="1600">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They are everywhere, especially in restaurants.  Criminals can place their own sticker over the legitimate one. So that when you scan it, you will be redirected to a fake site.</a:t>
            </a:r>
            <a:endParaRPr sz="1600">
              <a:solidFill>
                <a:srgbClr val="FFFFFF"/>
              </a:solidFill>
              <a:latin typeface="Montserrat"/>
              <a:ea typeface="Montserrat"/>
              <a:cs typeface="Montserrat"/>
              <a:sym typeface="Montserrat"/>
            </a:endParaRPr>
          </a:p>
        </p:txBody>
      </p:sp>
      <p:pic>
        <p:nvPicPr>
          <p:cNvPr id="178" name="Google Shape;178;p23"/>
          <p:cNvPicPr preferRelativeResize="0"/>
          <p:nvPr/>
        </p:nvPicPr>
        <p:blipFill rotWithShape="1">
          <a:blip r:embed="rId4">
            <a:alphaModFix/>
          </a:blip>
          <a:srcRect l="6543" t="4208" r="7810" b="8118"/>
          <a:stretch/>
        </p:blipFill>
        <p:spPr>
          <a:xfrm>
            <a:off x="4616300" y="534625"/>
            <a:ext cx="3979876" cy="4074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p:nvPr/>
        </p:nvSpPr>
        <p:spPr>
          <a:xfrm>
            <a:off x="5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184" name="Google Shape;184;p24"/>
          <p:cNvPicPr preferRelativeResize="0"/>
          <p:nvPr/>
        </p:nvPicPr>
        <p:blipFill>
          <a:blip r:embed="rId3">
            <a:alphaModFix/>
          </a:blip>
          <a:stretch>
            <a:fillRect/>
          </a:stretch>
        </p:blipFill>
        <p:spPr>
          <a:xfrm>
            <a:off x="7774050" y="4827621"/>
            <a:ext cx="1217607" cy="163475"/>
          </a:xfrm>
          <a:prstGeom prst="rect">
            <a:avLst/>
          </a:prstGeom>
          <a:noFill/>
          <a:ln>
            <a:noFill/>
          </a:ln>
        </p:spPr>
      </p:pic>
      <p:sp>
        <p:nvSpPr>
          <p:cNvPr id="185" name="Google Shape;185;p24"/>
          <p:cNvSpPr txBox="1">
            <a:spLocks noGrp="1"/>
          </p:cNvSpPr>
          <p:nvPr>
            <p:ph type="body" idx="1"/>
          </p:nvPr>
        </p:nvSpPr>
        <p:spPr>
          <a:xfrm>
            <a:off x="513200" y="2276475"/>
            <a:ext cx="4020600" cy="2583000"/>
          </a:xfrm>
          <a:prstGeom prst="rect">
            <a:avLst/>
          </a:prstGeom>
        </p:spPr>
        <p:txBody>
          <a:bodyPr spcFirstLastPara="1" wrap="square" lIns="91425" tIns="91425" rIns="91425" bIns="91425" anchor="ctr" anchorCtr="0">
            <a:normAutofit/>
          </a:bodyPr>
          <a:lstStyle/>
          <a:p>
            <a:pPr marL="0" marR="0" lvl="0" indent="0" algn="l" rtl="0">
              <a:lnSpc>
                <a:spcPct val="115000"/>
              </a:lnSpc>
              <a:spcBef>
                <a:spcPts val="0"/>
              </a:spcBef>
              <a:spcAft>
                <a:spcPts val="0"/>
              </a:spcAft>
              <a:buNone/>
            </a:pPr>
            <a:r>
              <a:rPr lang="en" sz="1600">
                <a:latin typeface="Montserrat"/>
                <a:ea typeface="Montserrat"/>
                <a:cs typeface="Montserrat"/>
                <a:sym typeface="Montserrat"/>
              </a:rPr>
              <a:t>Vishing (voice phishing) is a type</a:t>
            </a:r>
            <a:br>
              <a:rPr lang="en" sz="1600">
                <a:latin typeface="Montserrat"/>
                <a:ea typeface="Montserrat"/>
                <a:cs typeface="Montserrat"/>
                <a:sym typeface="Montserrat"/>
              </a:rPr>
            </a:br>
            <a:r>
              <a:rPr lang="en" sz="1600">
                <a:latin typeface="Montserrat"/>
                <a:ea typeface="Montserrat"/>
                <a:cs typeface="Montserrat"/>
                <a:sym typeface="Montserrat"/>
              </a:rPr>
              <a:t>of phishing attack made over</a:t>
            </a:r>
            <a:br>
              <a:rPr lang="en" sz="1600">
                <a:latin typeface="Montserrat"/>
                <a:ea typeface="Montserrat"/>
                <a:cs typeface="Montserrat"/>
                <a:sym typeface="Montserrat"/>
              </a:rPr>
            </a:br>
            <a:r>
              <a:rPr lang="en" sz="1600">
                <a:latin typeface="Montserrat"/>
                <a:ea typeface="Montserrat"/>
                <a:cs typeface="Montserrat"/>
                <a:sym typeface="Montserrat"/>
              </a:rPr>
              <a:t>the telephone. </a:t>
            </a:r>
            <a:br>
              <a:rPr lang="en" sz="1600">
                <a:latin typeface="Montserrat"/>
                <a:ea typeface="Montserrat"/>
                <a:cs typeface="Montserrat"/>
                <a:sym typeface="Montserrat"/>
              </a:rPr>
            </a:br>
            <a:r>
              <a:rPr lang="en" sz="1600">
                <a:latin typeface="Montserrat"/>
                <a:ea typeface="Montserrat"/>
                <a:cs typeface="Montserrat"/>
                <a:sym typeface="Montserrat"/>
              </a:rPr>
              <a:t/>
            </a:r>
            <a:br>
              <a:rPr lang="en" sz="1600">
                <a:latin typeface="Montserrat"/>
                <a:ea typeface="Montserrat"/>
                <a:cs typeface="Montserrat"/>
                <a:sym typeface="Montserrat"/>
              </a:rPr>
            </a:br>
            <a:r>
              <a:rPr lang="en" sz="1600">
                <a:latin typeface="Montserrat"/>
                <a:ea typeface="Montserrat"/>
                <a:cs typeface="Montserrat"/>
                <a:sym typeface="Montserrat"/>
              </a:rPr>
              <a:t>Scammers can spoof a phone number that looks identical to a known number, like your bank.</a:t>
            </a:r>
            <a:endParaRPr sz="1600">
              <a:latin typeface="Montserrat"/>
              <a:ea typeface="Montserrat"/>
              <a:cs typeface="Montserrat"/>
              <a:sym typeface="Montserrat"/>
            </a:endParaRPr>
          </a:p>
        </p:txBody>
      </p:sp>
      <p:sp>
        <p:nvSpPr>
          <p:cNvPr id="186" name="Google Shape;186;p24"/>
          <p:cNvSpPr txBox="1">
            <a:spLocks noGrp="1"/>
          </p:cNvSpPr>
          <p:nvPr>
            <p:ph type="body" idx="1"/>
          </p:nvPr>
        </p:nvSpPr>
        <p:spPr>
          <a:xfrm>
            <a:off x="477525" y="338375"/>
            <a:ext cx="4275300" cy="838200"/>
          </a:xfrm>
          <a:prstGeom prst="rect">
            <a:avLst/>
          </a:prstGeom>
        </p:spPr>
        <p:txBody>
          <a:bodyPr spcFirstLastPara="1" wrap="square" lIns="91425" tIns="91425" rIns="91425" bIns="91425" anchor="ctr" anchorCtr="0">
            <a:normAutofit fontScale="62500" lnSpcReduction="20000"/>
          </a:bodyPr>
          <a:lstStyle/>
          <a:p>
            <a:pPr marL="0" marR="0" lvl="0" indent="0" algn="l" rtl="0">
              <a:lnSpc>
                <a:spcPct val="115000"/>
              </a:lnSpc>
              <a:spcBef>
                <a:spcPts val="1800"/>
              </a:spcBef>
              <a:spcAft>
                <a:spcPts val="400"/>
              </a:spcAft>
              <a:buNone/>
            </a:pPr>
            <a:r>
              <a:rPr lang="en" sz="4000" b="1">
                <a:solidFill>
                  <a:srgbClr val="2D323E"/>
                </a:solidFill>
                <a:highlight>
                  <a:schemeClr val="lt1"/>
                </a:highlight>
                <a:latin typeface="Montserrat"/>
                <a:ea typeface="Montserrat"/>
                <a:cs typeface="Montserrat"/>
                <a:sym typeface="Montserrat"/>
              </a:rPr>
              <a:t>Vishing Scams</a:t>
            </a:r>
            <a:endParaRPr sz="4000" b="1">
              <a:solidFill>
                <a:srgbClr val="2D323E"/>
              </a:solidFill>
              <a:highlight>
                <a:schemeClr val="lt1"/>
              </a:highlight>
              <a:latin typeface="Montserrat"/>
              <a:ea typeface="Montserrat"/>
              <a:cs typeface="Montserrat"/>
              <a:sym typeface="Montserrat"/>
            </a:endParaRPr>
          </a:p>
        </p:txBody>
      </p:sp>
      <p:pic>
        <p:nvPicPr>
          <p:cNvPr id="187" name="Google Shape;187;p24"/>
          <p:cNvPicPr preferRelativeResize="0"/>
          <p:nvPr/>
        </p:nvPicPr>
        <p:blipFill>
          <a:blip r:embed="rId4">
            <a:alphaModFix/>
          </a:blip>
          <a:stretch>
            <a:fillRect/>
          </a:stretch>
        </p:blipFill>
        <p:spPr>
          <a:xfrm>
            <a:off x="5469706" y="0"/>
            <a:ext cx="3674288" cy="5143501"/>
          </a:xfrm>
          <a:prstGeom prst="rect">
            <a:avLst/>
          </a:prstGeom>
          <a:noFill/>
          <a:ln>
            <a:noFill/>
          </a:ln>
        </p:spPr>
      </p:pic>
      <p:pic>
        <p:nvPicPr>
          <p:cNvPr id="188" name="Google Shape;188;p24"/>
          <p:cNvPicPr preferRelativeResize="0"/>
          <p:nvPr/>
        </p:nvPicPr>
        <p:blipFill>
          <a:blip r:embed="rId5">
            <a:alphaModFix/>
          </a:blip>
          <a:stretch>
            <a:fillRect/>
          </a:stretch>
        </p:blipFill>
        <p:spPr>
          <a:xfrm>
            <a:off x="6076950" y="923925"/>
            <a:ext cx="276225" cy="276225"/>
          </a:xfrm>
          <a:prstGeom prst="rect">
            <a:avLst/>
          </a:prstGeom>
          <a:noFill/>
          <a:ln>
            <a:noFill/>
          </a:ln>
        </p:spPr>
      </p:pic>
      <p:pic>
        <p:nvPicPr>
          <p:cNvPr id="189" name="Google Shape;189;p24"/>
          <p:cNvPicPr preferRelativeResize="0"/>
          <p:nvPr/>
        </p:nvPicPr>
        <p:blipFill>
          <a:blip r:embed="rId5">
            <a:alphaModFix/>
          </a:blip>
          <a:stretch>
            <a:fillRect/>
          </a:stretch>
        </p:blipFill>
        <p:spPr>
          <a:xfrm>
            <a:off x="5629275" y="4210050"/>
            <a:ext cx="276225" cy="276225"/>
          </a:xfrm>
          <a:prstGeom prst="rect">
            <a:avLst/>
          </a:prstGeom>
          <a:noFill/>
          <a:ln>
            <a:noFill/>
          </a:ln>
        </p:spPr>
      </p:pic>
      <p:sp>
        <p:nvSpPr>
          <p:cNvPr id="190" name="Google Shape;190;p24"/>
          <p:cNvSpPr txBox="1"/>
          <p:nvPr/>
        </p:nvSpPr>
        <p:spPr>
          <a:xfrm>
            <a:off x="5905500" y="4200525"/>
            <a:ext cx="18003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b="1">
                <a:solidFill>
                  <a:schemeClr val="dk2"/>
                </a:solidFill>
                <a:latin typeface="Montserrat"/>
                <a:ea typeface="Montserrat"/>
                <a:cs typeface="Montserrat"/>
                <a:sym typeface="Montserrat"/>
              </a:rPr>
              <a:t>Trusted Brands</a:t>
            </a:r>
            <a:endParaRPr sz="1000" b="1">
              <a:solidFill>
                <a:schemeClr val="dk2"/>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chemeClr val="dk2"/>
                </a:solidFill>
                <a:latin typeface="Montserrat"/>
                <a:ea typeface="Montserrat"/>
                <a:cs typeface="Montserrat"/>
                <a:sym typeface="Montserrat"/>
              </a:rPr>
              <a:t>Numbers for personal and commercial contacts can be spoofed.</a:t>
            </a:r>
            <a:endParaRPr sz="1000">
              <a:solidFill>
                <a:schemeClr val="dk2"/>
              </a:solidFill>
              <a:latin typeface="Montserrat"/>
              <a:ea typeface="Montserrat"/>
              <a:cs typeface="Montserrat"/>
              <a:sym typeface="Montserrat"/>
            </a:endParaRPr>
          </a:p>
        </p:txBody>
      </p:sp>
      <p:pic>
        <p:nvPicPr>
          <p:cNvPr id="191" name="Google Shape;191;p24"/>
          <p:cNvPicPr preferRelativeResize="0"/>
          <p:nvPr/>
        </p:nvPicPr>
        <p:blipFill>
          <a:blip r:embed="rId6">
            <a:alphaModFix/>
          </a:blip>
          <a:stretch>
            <a:fillRect/>
          </a:stretch>
        </p:blipFill>
        <p:spPr>
          <a:xfrm>
            <a:off x="1052425" y="2130863"/>
            <a:ext cx="133025" cy="145600"/>
          </a:xfrm>
          <a:prstGeom prst="rect">
            <a:avLst/>
          </a:prstGeom>
          <a:noFill/>
          <a:ln>
            <a:noFill/>
          </a:ln>
        </p:spPr>
      </p:pic>
      <p:pic>
        <p:nvPicPr>
          <p:cNvPr id="192" name="Google Shape;192;p24"/>
          <p:cNvPicPr preferRelativeResize="0"/>
          <p:nvPr/>
        </p:nvPicPr>
        <p:blipFill>
          <a:blip r:embed="rId6">
            <a:alphaModFix/>
          </a:blip>
          <a:stretch>
            <a:fillRect/>
          </a:stretch>
        </p:blipFill>
        <p:spPr>
          <a:xfrm>
            <a:off x="1259600" y="2130863"/>
            <a:ext cx="133025" cy="145600"/>
          </a:xfrm>
          <a:prstGeom prst="rect">
            <a:avLst/>
          </a:prstGeom>
          <a:noFill/>
          <a:ln>
            <a:noFill/>
          </a:ln>
        </p:spPr>
      </p:pic>
      <p:pic>
        <p:nvPicPr>
          <p:cNvPr id="193" name="Google Shape;193;p24"/>
          <p:cNvPicPr preferRelativeResize="0"/>
          <p:nvPr/>
        </p:nvPicPr>
        <p:blipFill>
          <a:blip r:embed="rId6">
            <a:alphaModFix/>
          </a:blip>
          <a:stretch>
            <a:fillRect/>
          </a:stretch>
        </p:blipFill>
        <p:spPr>
          <a:xfrm>
            <a:off x="638075" y="2130863"/>
            <a:ext cx="133025" cy="145600"/>
          </a:xfrm>
          <a:prstGeom prst="rect">
            <a:avLst/>
          </a:prstGeom>
          <a:noFill/>
          <a:ln>
            <a:noFill/>
          </a:ln>
        </p:spPr>
      </p:pic>
      <p:pic>
        <p:nvPicPr>
          <p:cNvPr id="194" name="Google Shape;194;p24"/>
          <p:cNvPicPr preferRelativeResize="0"/>
          <p:nvPr/>
        </p:nvPicPr>
        <p:blipFill>
          <a:blip r:embed="rId6">
            <a:alphaModFix/>
          </a:blip>
          <a:stretch>
            <a:fillRect/>
          </a:stretch>
        </p:blipFill>
        <p:spPr>
          <a:xfrm>
            <a:off x="845250" y="2130863"/>
            <a:ext cx="133025" cy="145600"/>
          </a:xfrm>
          <a:prstGeom prst="rect">
            <a:avLst/>
          </a:prstGeom>
          <a:noFill/>
          <a:ln>
            <a:noFill/>
          </a:ln>
        </p:spPr>
      </p:pic>
      <p:pic>
        <p:nvPicPr>
          <p:cNvPr id="195" name="Google Shape;195;p24"/>
          <p:cNvPicPr preferRelativeResize="0"/>
          <p:nvPr/>
        </p:nvPicPr>
        <p:blipFill>
          <a:blip r:embed="rId7">
            <a:alphaModFix/>
          </a:blip>
          <a:stretch>
            <a:fillRect/>
          </a:stretch>
        </p:blipFill>
        <p:spPr>
          <a:xfrm>
            <a:off x="4684488" y="2506975"/>
            <a:ext cx="971775" cy="801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201" name="Google Shape;201;p25"/>
          <p:cNvSpPr txBox="1">
            <a:spLocks noGrp="1"/>
          </p:cNvSpPr>
          <p:nvPr>
            <p:ph type="body" idx="1"/>
          </p:nvPr>
        </p:nvSpPr>
        <p:spPr>
          <a:xfrm>
            <a:off x="50" y="498275"/>
            <a:ext cx="9144000" cy="1044900"/>
          </a:xfrm>
          <a:prstGeom prst="rect">
            <a:avLst/>
          </a:prstGeom>
        </p:spPr>
        <p:txBody>
          <a:bodyPr spcFirstLastPara="1" wrap="square" lIns="91425" tIns="91425" rIns="91425" bIns="91425" anchor="ctr" anchorCtr="0">
            <a:noAutofit/>
          </a:bodyPr>
          <a:lstStyle/>
          <a:p>
            <a:pPr marL="0" lvl="0" indent="0" algn="ctr" rtl="0">
              <a:spcBef>
                <a:spcPts val="1800"/>
              </a:spcBef>
              <a:spcAft>
                <a:spcPts val="400"/>
              </a:spcAft>
              <a:buNone/>
            </a:pPr>
            <a:r>
              <a:rPr lang="en" sz="3200" b="1">
                <a:solidFill>
                  <a:srgbClr val="FFFFFF"/>
                </a:solidFill>
                <a:latin typeface="Kalam"/>
                <a:ea typeface="Kalam"/>
                <a:cs typeface="Kalam"/>
                <a:sym typeface="Kalam"/>
              </a:rPr>
              <a:t>What </a:t>
            </a:r>
            <a:r>
              <a:rPr lang="en" sz="3200" b="1">
                <a:solidFill>
                  <a:srgbClr val="11BFF8"/>
                </a:solidFill>
                <a:latin typeface="Kalam"/>
                <a:ea typeface="Kalam"/>
                <a:cs typeface="Kalam"/>
                <a:sym typeface="Kalam"/>
              </a:rPr>
              <a:t>Helps Protect</a:t>
            </a:r>
            <a:r>
              <a:rPr lang="en" sz="3200" b="1">
                <a:solidFill>
                  <a:srgbClr val="FFFFFF"/>
                </a:solidFill>
                <a:latin typeface="Kalam"/>
                <a:ea typeface="Kalam"/>
                <a:cs typeface="Kalam"/>
                <a:sym typeface="Kalam"/>
              </a:rPr>
              <a:t> </a:t>
            </a:r>
            <a:r>
              <a:rPr lang="en" sz="3200" b="1">
                <a:solidFill>
                  <a:srgbClr val="11BFF8"/>
                </a:solidFill>
                <a:latin typeface="Kalam"/>
                <a:ea typeface="Kalam"/>
                <a:cs typeface="Kalam"/>
                <a:sym typeface="Kalam"/>
              </a:rPr>
              <a:t>You</a:t>
            </a:r>
            <a:r>
              <a:rPr lang="en" sz="3200" b="1">
                <a:solidFill>
                  <a:srgbClr val="FFFFFF"/>
                </a:solidFill>
                <a:latin typeface="Kalam"/>
                <a:ea typeface="Kalam"/>
                <a:cs typeface="Kalam"/>
                <a:sym typeface="Kalam"/>
              </a:rPr>
              <a:t/>
            </a:r>
            <a:br>
              <a:rPr lang="en" sz="3200" b="1">
                <a:solidFill>
                  <a:srgbClr val="FFFFFF"/>
                </a:solidFill>
                <a:latin typeface="Kalam"/>
                <a:ea typeface="Kalam"/>
                <a:cs typeface="Kalam"/>
                <a:sym typeface="Kalam"/>
              </a:rPr>
            </a:br>
            <a:r>
              <a:rPr lang="en" sz="3200" b="1">
                <a:solidFill>
                  <a:srgbClr val="FFFFFF"/>
                </a:solidFill>
                <a:latin typeface="Kalam"/>
                <a:ea typeface="Kalam"/>
                <a:cs typeface="Kalam"/>
                <a:sym typeface="Kalam"/>
              </a:rPr>
              <a:t>From Phishing Attacks?</a:t>
            </a:r>
            <a:endParaRPr sz="3200" b="1">
              <a:solidFill>
                <a:srgbClr val="FFFFFF"/>
              </a:solidFill>
              <a:latin typeface="Kalam"/>
              <a:ea typeface="Kalam"/>
              <a:cs typeface="Kalam"/>
              <a:sym typeface="Kalam"/>
            </a:endParaRPr>
          </a:p>
        </p:txBody>
      </p:sp>
      <p:pic>
        <p:nvPicPr>
          <p:cNvPr id="202" name="Google Shape;202;p25"/>
          <p:cNvPicPr preferRelativeResize="0"/>
          <p:nvPr/>
        </p:nvPicPr>
        <p:blipFill>
          <a:blip r:embed="rId3">
            <a:alphaModFix/>
          </a:blip>
          <a:stretch>
            <a:fillRect/>
          </a:stretch>
        </p:blipFill>
        <p:spPr>
          <a:xfrm>
            <a:off x="7774050" y="4827621"/>
            <a:ext cx="1217607" cy="163475"/>
          </a:xfrm>
          <a:prstGeom prst="rect">
            <a:avLst/>
          </a:prstGeom>
          <a:noFill/>
          <a:ln>
            <a:noFill/>
          </a:ln>
        </p:spPr>
      </p:pic>
      <p:pic>
        <p:nvPicPr>
          <p:cNvPr id="203" name="Google Shape;203;p25"/>
          <p:cNvPicPr preferRelativeResize="0"/>
          <p:nvPr/>
        </p:nvPicPr>
        <p:blipFill>
          <a:blip r:embed="rId3">
            <a:alphaModFix/>
          </a:blip>
          <a:stretch>
            <a:fillRect/>
          </a:stretch>
        </p:blipFill>
        <p:spPr>
          <a:xfrm>
            <a:off x="152450" y="152396"/>
            <a:ext cx="1217607" cy="163475"/>
          </a:xfrm>
          <a:prstGeom prst="rect">
            <a:avLst/>
          </a:prstGeom>
          <a:noFill/>
          <a:ln>
            <a:noFill/>
          </a:ln>
        </p:spPr>
      </p:pic>
      <p:sp>
        <p:nvSpPr>
          <p:cNvPr id="204" name="Google Shape;204;p25"/>
          <p:cNvSpPr txBox="1">
            <a:spLocks noGrp="1"/>
          </p:cNvSpPr>
          <p:nvPr>
            <p:ph type="body" idx="1"/>
          </p:nvPr>
        </p:nvSpPr>
        <p:spPr>
          <a:xfrm>
            <a:off x="1054050" y="1829850"/>
            <a:ext cx="7366200" cy="2904000"/>
          </a:xfrm>
          <a:prstGeom prst="rect">
            <a:avLst/>
          </a:prstGeom>
        </p:spPr>
        <p:txBody>
          <a:bodyPr spcFirstLastPara="1" wrap="square" lIns="91425" tIns="91425" rIns="91425" bIns="91425" anchor="ctr" anchorCtr="0">
            <a:noAutofit/>
          </a:bodyPr>
          <a:lstStyle/>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If it’s urgent, don’t let the emotions cloud your judgment</a:t>
            </a:r>
            <a:endParaRPr sz="1600">
              <a:solidFill>
                <a:srgbClr val="FFFFFF"/>
              </a:solidFill>
              <a:latin typeface="Montserrat"/>
              <a:ea typeface="Montserrat"/>
              <a:cs typeface="Montserrat"/>
              <a:sym typeface="Montserrat"/>
            </a:endParaRPr>
          </a:p>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Call and verify! - Verify that you are talking to the correct person</a:t>
            </a:r>
            <a:endParaRPr sz="1600">
              <a:solidFill>
                <a:srgbClr val="FFFFFF"/>
              </a:solidFill>
              <a:latin typeface="Montserrat"/>
              <a:ea typeface="Montserrat"/>
              <a:cs typeface="Montserrat"/>
              <a:sym typeface="Montserrat"/>
            </a:endParaRPr>
          </a:p>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Check the address  - Always check the email address and URL</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for spelling mistakes</a:t>
            </a:r>
            <a:endParaRPr sz="1600">
              <a:solidFill>
                <a:srgbClr val="FFFFFF"/>
              </a:solidFill>
              <a:latin typeface="Montserrat"/>
              <a:ea typeface="Montserrat"/>
              <a:cs typeface="Montserrat"/>
              <a:sym typeface="Montserrat"/>
            </a:endParaRPr>
          </a:p>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Enable Multi-Factor Authentication</a:t>
            </a:r>
            <a:endParaRPr sz="1600">
              <a:solidFill>
                <a:srgbClr val="FFFFFF"/>
              </a:solidFill>
              <a:latin typeface="Montserrat"/>
              <a:ea typeface="Montserrat"/>
              <a:cs typeface="Montserrat"/>
              <a:sym typeface="Montserrat"/>
            </a:endParaRPr>
          </a:p>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Look at the style of the message</a:t>
            </a:r>
            <a:endParaRPr sz="1600">
              <a:solidFill>
                <a:srgbClr val="FFFFFF"/>
              </a:solidFill>
              <a:latin typeface="Montserrat"/>
              <a:ea typeface="Montserrat"/>
              <a:cs typeface="Montserrat"/>
              <a:sym typeface="Montserrat"/>
            </a:endParaRPr>
          </a:p>
          <a:p>
            <a:pPr marL="457200" marR="0" lvl="0" indent="0" algn="l" rtl="0">
              <a:lnSpc>
                <a:spcPct val="150000"/>
              </a:lnSpc>
              <a:spcBef>
                <a:spcPts val="0"/>
              </a:spcBef>
              <a:spcAft>
                <a:spcPts val="0"/>
              </a:spcAft>
              <a:buNone/>
            </a:pPr>
            <a:r>
              <a:rPr lang="en" sz="1600">
                <a:solidFill>
                  <a:srgbClr val="FFFFFF"/>
                </a:solidFill>
                <a:latin typeface="Montserrat"/>
                <a:ea typeface="Montserrat"/>
                <a:cs typeface="Montserrat"/>
                <a:sym typeface="Montserrat"/>
              </a:rPr>
              <a:t>Ask questions</a:t>
            </a:r>
            <a:r>
              <a:rPr lang="en" sz="1600">
                <a:solidFill>
                  <a:srgbClr val="2D323E"/>
                </a:solidFill>
                <a:highlight>
                  <a:srgbClr val="F9FAFC"/>
                </a:highlight>
                <a:latin typeface="Montserrat"/>
                <a:ea typeface="Montserrat"/>
                <a:cs typeface="Montserrat"/>
                <a:sym typeface="Montserrat"/>
              </a:rPr>
              <a:t> </a:t>
            </a:r>
            <a:endParaRPr sz="1600">
              <a:solidFill>
                <a:srgbClr val="2D323E"/>
              </a:solidFill>
              <a:highlight>
                <a:srgbClr val="F9FAFC"/>
              </a:highlight>
              <a:latin typeface="Montserrat"/>
              <a:ea typeface="Montserrat"/>
              <a:cs typeface="Montserrat"/>
              <a:sym typeface="Montserrat"/>
            </a:endParaRPr>
          </a:p>
        </p:txBody>
      </p:sp>
      <p:pic>
        <p:nvPicPr>
          <p:cNvPr id="205" name="Google Shape;205;p25"/>
          <p:cNvPicPr preferRelativeResize="0"/>
          <p:nvPr/>
        </p:nvPicPr>
        <p:blipFill>
          <a:blip r:embed="rId4">
            <a:alphaModFix/>
          </a:blip>
          <a:stretch>
            <a:fillRect/>
          </a:stretch>
        </p:blipFill>
        <p:spPr>
          <a:xfrm>
            <a:off x="1259600" y="2130863"/>
            <a:ext cx="133025" cy="145600"/>
          </a:xfrm>
          <a:prstGeom prst="rect">
            <a:avLst/>
          </a:prstGeom>
          <a:noFill/>
          <a:ln>
            <a:noFill/>
          </a:ln>
        </p:spPr>
      </p:pic>
      <p:pic>
        <p:nvPicPr>
          <p:cNvPr id="206" name="Google Shape;206;p25"/>
          <p:cNvPicPr preferRelativeResize="0"/>
          <p:nvPr/>
        </p:nvPicPr>
        <p:blipFill>
          <a:blip r:embed="rId4">
            <a:alphaModFix/>
          </a:blip>
          <a:stretch>
            <a:fillRect/>
          </a:stretch>
        </p:blipFill>
        <p:spPr>
          <a:xfrm>
            <a:off x="1259600" y="2483288"/>
            <a:ext cx="133025" cy="145600"/>
          </a:xfrm>
          <a:prstGeom prst="rect">
            <a:avLst/>
          </a:prstGeom>
          <a:noFill/>
          <a:ln>
            <a:noFill/>
          </a:ln>
        </p:spPr>
      </p:pic>
      <p:pic>
        <p:nvPicPr>
          <p:cNvPr id="207" name="Google Shape;207;p25"/>
          <p:cNvPicPr preferRelativeResize="0"/>
          <p:nvPr/>
        </p:nvPicPr>
        <p:blipFill>
          <a:blip r:embed="rId4">
            <a:alphaModFix/>
          </a:blip>
          <a:stretch>
            <a:fillRect/>
          </a:stretch>
        </p:blipFill>
        <p:spPr>
          <a:xfrm>
            <a:off x="1259600" y="2845238"/>
            <a:ext cx="133025" cy="145600"/>
          </a:xfrm>
          <a:prstGeom prst="rect">
            <a:avLst/>
          </a:prstGeom>
          <a:noFill/>
          <a:ln>
            <a:noFill/>
          </a:ln>
        </p:spPr>
      </p:pic>
      <p:pic>
        <p:nvPicPr>
          <p:cNvPr id="208" name="Google Shape;208;p25"/>
          <p:cNvPicPr preferRelativeResize="0"/>
          <p:nvPr/>
        </p:nvPicPr>
        <p:blipFill>
          <a:blip r:embed="rId4">
            <a:alphaModFix/>
          </a:blip>
          <a:stretch>
            <a:fillRect/>
          </a:stretch>
        </p:blipFill>
        <p:spPr>
          <a:xfrm>
            <a:off x="1259600" y="3578663"/>
            <a:ext cx="133025" cy="145600"/>
          </a:xfrm>
          <a:prstGeom prst="rect">
            <a:avLst/>
          </a:prstGeom>
          <a:noFill/>
          <a:ln>
            <a:noFill/>
          </a:ln>
        </p:spPr>
      </p:pic>
      <p:pic>
        <p:nvPicPr>
          <p:cNvPr id="209" name="Google Shape;209;p25"/>
          <p:cNvPicPr preferRelativeResize="0"/>
          <p:nvPr/>
        </p:nvPicPr>
        <p:blipFill>
          <a:blip r:embed="rId4">
            <a:alphaModFix/>
          </a:blip>
          <a:stretch>
            <a:fillRect/>
          </a:stretch>
        </p:blipFill>
        <p:spPr>
          <a:xfrm>
            <a:off x="1259600" y="3950138"/>
            <a:ext cx="133025" cy="145600"/>
          </a:xfrm>
          <a:prstGeom prst="rect">
            <a:avLst/>
          </a:prstGeom>
          <a:noFill/>
          <a:ln>
            <a:noFill/>
          </a:ln>
        </p:spPr>
      </p:pic>
      <p:pic>
        <p:nvPicPr>
          <p:cNvPr id="210" name="Google Shape;210;p25"/>
          <p:cNvPicPr preferRelativeResize="0"/>
          <p:nvPr/>
        </p:nvPicPr>
        <p:blipFill>
          <a:blip r:embed="rId4">
            <a:alphaModFix/>
          </a:blip>
          <a:stretch>
            <a:fillRect/>
          </a:stretch>
        </p:blipFill>
        <p:spPr>
          <a:xfrm>
            <a:off x="1259600" y="4321613"/>
            <a:ext cx="133025" cy="145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216" name="Google Shape;216;p26"/>
          <p:cNvPicPr preferRelativeResize="0"/>
          <p:nvPr/>
        </p:nvPicPr>
        <p:blipFill>
          <a:blip r:embed="rId3">
            <a:alphaModFix/>
          </a:blip>
          <a:stretch>
            <a:fillRect/>
          </a:stretch>
        </p:blipFill>
        <p:spPr>
          <a:xfrm>
            <a:off x="7774050" y="4827621"/>
            <a:ext cx="1217607" cy="163475"/>
          </a:xfrm>
          <a:prstGeom prst="rect">
            <a:avLst/>
          </a:prstGeom>
          <a:noFill/>
          <a:ln>
            <a:noFill/>
          </a:ln>
        </p:spPr>
      </p:pic>
      <p:pic>
        <p:nvPicPr>
          <p:cNvPr id="217" name="Google Shape;217;p26"/>
          <p:cNvPicPr preferRelativeResize="0"/>
          <p:nvPr/>
        </p:nvPicPr>
        <p:blipFill>
          <a:blip r:embed="rId3">
            <a:alphaModFix/>
          </a:blip>
          <a:stretch>
            <a:fillRect/>
          </a:stretch>
        </p:blipFill>
        <p:spPr>
          <a:xfrm>
            <a:off x="152450" y="152396"/>
            <a:ext cx="1217607" cy="163475"/>
          </a:xfrm>
          <a:prstGeom prst="rect">
            <a:avLst/>
          </a:prstGeom>
          <a:noFill/>
          <a:ln>
            <a:noFill/>
          </a:ln>
        </p:spPr>
      </p:pic>
      <p:graphicFrame>
        <p:nvGraphicFramePr>
          <p:cNvPr id="218" name="Google Shape;218;p26"/>
          <p:cNvGraphicFramePr/>
          <p:nvPr/>
        </p:nvGraphicFramePr>
        <p:xfrm>
          <a:off x="1007800" y="1782800"/>
          <a:ext cx="3000000" cy="3000000"/>
        </p:xfrm>
        <a:graphic>
          <a:graphicData uri="http://schemas.openxmlformats.org/drawingml/2006/table">
            <a:tbl>
              <a:tblPr>
                <a:noFill/>
                <a:tableStyleId>{F5482DD6-1857-413A-A659-93A7775BA540}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7</a:t>
                      </a:r>
                      <a:r>
                        <a:rPr lang="en">
                          <a:solidFill>
                            <a:schemeClr val="lt1"/>
                          </a:solidFill>
                          <a:latin typeface="Montserrat"/>
                          <a:ea typeface="Montserrat"/>
                          <a:cs typeface="Montserrat"/>
                          <a:sym typeface="Montserrat"/>
                        </a:rPr>
                        <a:t> characters</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1 </a:t>
                      </a:r>
                      <a:r>
                        <a:rPr lang="en">
                          <a:solidFill>
                            <a:schemeClr val="lt1"/>
                          </a:solidFill>
                          <a:latin typeface="Montserrat"/>
                          <a:ea typeface="Montserrat"/>
                          <a:cs typeface="Montserrat"/>
                          <a:sym typeface="Montserrat"/>
                        </a:rPr>
                        <a:t>minute</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Montserrat"/>
                          <a:ea typeface="Montserrat"/>
                          <a:cs typeface="Montserrat"/>
                          <a:sym typeface="Montserrat"/>
                        </a:rPr>
                        <a:t>8</a:t>
                      </a:r>
                      <a:r>
                        <a:rPr lang="en">
                          <a:solidFill>
                            <a:schemeClr val="lt1"/>
                          </a:solidFill>
                          <a:latin typeface="Montserrat"/>
                          <a:ea typeface="Montserrat"/>
                          <a:cs typeface="Montserrat"/>
                          <a:sym typeface="Montserrat"/>
                        </a:rPr>
                        <a:t> characters</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1 </a:t>
                      </a:r>
                      <a:r>
                        <a:rPr lang="en">
                          <a:solidFill>
                            <a:schemeClr val="lt1"/>
                          </a:solidFill>
                          <a:latin typeface="Montserrat"/>
                          <a:ea typeface="Montserrat"/>
                          <a:cs typeface="Montserrat"/>
                          <a:sym typeface="Montserrat"/>
                        </a:rPr>
                        <a:t>hour</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Montserrat"/>
                          <a:ea typeface="Montserrat"/>
                          <a:cs typeface="Montserrat"/>
                          <a:sym typeface="Montserrat"/>
                        </a:rPr>
                        <a:t>9 </a:t>
                      </a:r>
                      <a:r>
                        <a:rPr lang="en">
                          <a:solidFill>
                            <a:schemeClr val="lt1"/>
                          </a:solidFill>
                          <a:latin typeface="Montserrat"/>
                          <a:ea typeface="Montserrat"/>
                          <a:cs typeface="Montserrat"/>
                          <a:sym typeface="Montserrat"/>
                        </a:rPr>
                        <a:t>characters</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3-4</a:t>
                      </a:r>
                      <a:r>
                        <a:rPr lang="en">
                          <a:solidFill>
                            <a:schemeClr val="lt1"/>
                          </a:solidFill>
                          <a:latin typeface="Montserrat"/>
                          <a:ea typeface="Montserrat"/>
                          <a:cs typeface="Montserrat"/>
                          <a:sym typeface="Montserrat"/>
                        </a:rPr>
                        <a:t> days</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Montserrat"/>
                          <a:ea typeface="Montserrat"/>
                          <a:cs typeface="Montserrat"/>
                          <a:sym typeface="Montserrat"/>
                        </a:rPr>
                        <a:t>10</a:t>
                      </a:r>
                      <a:r>
                        <a:rPr lang="en">
                          <a:solidFill>
                            <a:schemeClr val="lt1"/>
                          </a:solidFill>
                          <a:latin typeface="Montserrat"/>
                          <a:ea typeface="Montserrat"/>
                          <a:cs typeface="Montserrat"/>
                          <a:sym typeface="Montserrat"/>
                        </a:rPr>
                        <a:t> characters</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7 </a:t>
                      </a:r>
                      <a:r>
                        <a:rPr lang="en">
                          <a:solidFill>
                            <a:schemeClr val="lt1"/>
                          </a:solidFill>
                          <a:latin typeface="Montserrat"/>
                          <a:ea typeface="Montserrat"/>
                          <a:cs typeface="Montserrat"/>
                          <a:sym typeface="Montserrat"/>
                        </a:rPr>
                        <a:t>months</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Montserrat"/>
                          <a:ea typeface="Montserrat"/>
                          <a:cs typeface="Montserrat"/>
                          <a:sym typeface="Montserrat"/>
                        </a:rPr>
                        <a:t>11</a:t>
                      </a:r>
                      <a:r>
                        <a:rPr lang="en">
                          <a:solidFill>
                            <a:schemeClr val="lt1"/>
                          </a:solidFill>
                          <a:latin typeface="Montserrat"/>
                          <a:ea typeface="Montserrat"/>
                          <a:cs typeface="Montserrat"/>
                          <a:sym typeface="Montserrat"/>
                        </a:rPr>
                        <a:t> characters</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40 </a:t>
                      </a:r>
                      <a:r>
                        <a:rPr lang="en">
                          <a:solidFill>
                            <a:schemeClr val="lt1"/>
                          </a:solidFill>
                          <a:latin typeface="Montserrat"/>
                          <a:ea typeface="Montserrat"/>
                          <a:cs typeface="Montserrat"/>
                          <a:sym typeface="Montserrat"/>
                        </a:rPr>
                        <a:t>year</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lt1"/>
                          </a:solidFill>
                          <a:latin typeface="Montserrat"/>
                          <a:ea typeface="Montserrat"/>
                          <a:cs typeface="Montserrat"/>
                          <a:sym typeface="Montserrat"/>
                        </a:rPr>
                        <a:t>12 </a:t>
                      </a:r>
                      <a:r>
                        <a:rPr lang="en">
                          <a:solidFill>
                            <a:schemeClr val="lt1"/>
                          </a:solidFill>
                          <a:latin typeface="Montserrat"/>
                          <a:ea typeface="Montserrat"/>
                          <a:cs typeface="Montserrat"/>
                          <a:sym typeface="Montserrat"/>
                        </a:rPr>
                        <a:t>characters</a:t>
                      </a:r>
                      <a:endParaRPr>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2000</a:t>
                      </a:r>
                      <a:r>
                        <a:rPr lang="en">
                          <a:solidFill>
                            <a:schemeClr val="lt1"/>
                          </a:solidFill>
                          <a:latin typeface="Montserrat"/>
                          <a:ea typeface="Montserrat"/>
                          <a:cs typeface="Montserrat"/>
                          <a:sym typeface="Montserrat"/>
                        </a:rPr>
                        <a:t> years</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5"/>
                  </a:ext>
                </a:extLst>
              </a:tr>
            </a:tbl>
          </a:graphicData>
        </a:graphic>
      </p:graphicFrame>
      <p:sp>
        <p:nvSpPr>
          <p:cNvPr id="219" name="Google Shape;219;p26"/>
          <p:cNvSpPr txBox="1"/>
          <p:nvPr/>
        </p:nvSpPr>
        <p:spPr>
          <a:xfrm>
            <a:off x="1007800" y="4332325"/>
            <a:ext cx="57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Montserrat"/>
                <a:ea typeface="Montserrat"/>
                <a:cs typeface="Montserrat"/>
                <a:sym typeface="Montserrat"/>
              </a:rPr>
              <a:t>Passwords include - Lowercase, Uppercase and Numbers</a:t>
            </a:r>
            <a:endParaRPr>
              <a:latin typeface="Montserrat"/>
              <a:ea typeface="Montserrat"/>
              <a:cs typeface="Montserrat"/>
              <a:sym typeface="Montserrat"/>
            </a:endParaRPr>
          </a:p>
        </p:txBody>
      </p:sp>
      <p:sp>
        <p:nvSpPr>
          <p:cNvPr id="220" name="Google Shape;220;p26"/>
          <p:cNvSpPr txBox="1"/>
          <p:nvPr/>
        </p:nvSpPr>
        <p:spPr>
          <a:xfrm>
            <a:off x="0" y="372575"/>
            <a:ext cx="91440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11BFF8"/>
                </a:solidFill>
                <a:latin typeface="Montserrat"/>
                <a:ea typeface="Montserrat"/>
                <a:cs typeface="Montserrat"/>
                <a:sym typeface="Montserrat"/>
              </a:rPr>
              <a:t>How long</a:t>
            </a:r>
            <a:r>
              <a:rPr lang="en" sz="3200" b="1">
                <a:solidFill>
                  <a:srgbClr val="FFFFFF"/>
                </a:solidFill>
                <a:latin typeface="Montserrat"/>
                <a:ea typeface="Montserrat"/>
                <a:cs typeface="Montserrat"/>
                <a:sym typeface="Montserrat"/>
              </a:rPr>
              <a:t> will it take</a:t>
            </a:r>
            <a:endParaRPr sz="32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3200" b="1">
                <a:solidFill>
                  <a:srgbClr val="FFFFFF"/>
                </a:solidFill>
                <a:latin typeface="Montserrat"/>
                <a:ea typeface="Montserrat"/>
                <a:cs typeface="Montserrat"/>
                <a:sym typeface="Montserrat"/>
              </a:rPr>
              <a:t>to crack your password</a:t>
            </a:r>
            <a:endParaRPr sz="3200" b="1">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226" name="Google Shape;226;p27"/>
          <p:cNvPicPr preferRelativeResize="0"/>
          <p:nvPr/>
        </p:nvPicPr>
        <p:blipFill>
          <a:blip r:embed="rId3">
            <a:alphaModFix amt="9000"/>
          </a:blip>
          <a:stretch>
            <a:fillRect/>
          </a:stretch>
        </p:blipFill>
        <p:spPr>
          <a:xfrm>
            <a:off x="0" y="0"/>
            <a:ext cx="9144003" cy="5143499"/>
          </a:xfrm>
          <a:prstGeom prst="rect">
            <a:avLst/>
          </a:prstGeom>
          <a:noFill/>
          <a:ln>
            <a:noFill/>
          </a:ln>
        </p:spPr>
      </p:pic>
      <p:sp>
        <p:nvSpPr>
          <p:cNvPr id="227" name="Google Shape;227;p27"/>
          <p:cNvSpPr txBox="1">
            <a:spLocks noGrp="1"/>
          </p:cNvSpPr>
          <p:nvPr>
            <p:ph type="body" idx="1"/>
          </p:nvPr>
        </p:nvSpPr>
        <p:spPr>
          <a:xfrm>
            <a:off x="1143050" y="3819525"/>
            <a:ext cx="6543600" cy="1209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3200" b="1">
                <a:solidFill>
                  <a:schemeClr val="lt1"/>
                </a:solidFill>
                <a:latin typeface="Montserrat"/>
                <a:ea typeface="Montserrat"/>
                <a:cs typeface="Montserrat"/>
                <a:sym typeface="Montserrat"/>
              </a:rPr>
              <a:t>Don’t</a:t>
            </a:r>
            <a:r>
              <a:rPr lang="en" sz="3200">
                <a:solidFill>
                  <a:schemeClr val="lt1"/>
                </a:solidFill>
                <a:latin typeface="Montserrat Medium"/>
                <a:ea typeface="Montserrat Medium"/>
                <a:cs typeface="Montserrat Medium"/>
                <a:sym typeface="Montserrat Medium"/>
              </a:rPr>
              <a:t> reuse passwords!</a:t>
            </a:r>
            <a:endParaRPr sz="3200">
              <a:solidFill>
                <a:srgbClr val="FFFFFF"/>
              </a:solidFill>
              <a:latin typeface="Montserrat Medium"/>
              <a:ea typeface="Montserrat Medium"/>
              <a:cs typeface="Montserrat Medium"/>
              <a:sym typeface="Montserrat Medium"/>
            </a:endParaRPr>
          </a:p>
        </p:txBody>
      </p:sp>
      <p:sp>
        <p:nvSpPr>
          <p:cNvPr id="228" name="Google Shape;228;p27"/>
          <p:cNvSpPr txBox="1"/>
          <p:nvPr/>
        </p:nvSpPr>
        <p:spPr>
          <a:xfrm>
            <a:off x="1179775" y="322700"/>
            <a:ext cx="6811800" cy="1416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b="1">
                <a:solidFill>
                  <a:schemeClr val="lt1"/>
                </a:solidFill>
                <a:latin typeface="Kalam"/>
                <a:ea typeface="Kalam"/>
                <a:cs typeface="Kalam"/>
                <a:sym typeface="Kalam"/>
              </a:rPr>
              <a:t>How to create a </a:t>
            </a:r>
            <a:r>
              <a:rPr lang="en" sz="4000" b="1">
                <a:solidFill>
                  <a:srgbClr val="11BFF8"/>
                </a:solidFill>
                <a:latin typeface="Kalam"/>
                <a:ea typeface="Kalam"/>
                <a:cs typeface="Kalam"/>
                <a:sym typeface="Kalam"/>
              </a:rPr>
              <a:t>strong</a:t>
            </a:r>
            <a:r>
              <a:rPr lang="en" sz="4000" b="1">
                <a:solidFill>
                  <a:schemeClr val="lt1"/>
                </a:solidFill>
                <a:latin typeface="Kalam"/>
                <a:ea typeface="Kalam"/>
                <a:cs typeface="Kalam"/>
                <a:sym typeface="Kalam"/>
              </a:rPr>
              <a:t> Password:</a:t>
            </a:r>
            <a:endParaRPr sz="4000" b="1">
              <a:solidFill>
                <a:schemeClr val="lt1"/>
              </a:solidFill>
              <a:latin typeface="Kalam"/>
              <a:ea typeface="Kalam"/>
              <a:cs typeface="Kalam"/>
              <a:sym typeface="Kalam"/>
            </a:endParaRPr>
          </a:p>
        </p:txBody>
      </p:sp>
      <p:sp>
        <p:nvSpPr>
          <p:cNvPr id="229" name="Google Shape;229;p27"/>
          <p:cNvSpPr txBox="1">
            <a:spLocks noGrp="1"/>
          </p:cNvSpPr>
          <p:nvPr>
            <p:ph type="body" idx="1"/>
          </p:nvPr>
        </p:nvSpPr>
        <p:spPr>
          <a:xfrm>
            <a:off x="1143050" y="2752650"/>
            <a:ext cx="7334100" cy="14382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3200">
                <a:solidFill>
                  <a:schemeClr val="lt1"/>
                </a:solidFill>
                <a:latin typeface="Montserrat Medium"/>
                <a:ea typeface="Montserrat Medium"/>
                <a:cs typeface="Montserrat Medium"/>
                <a:sym typeface="Montserrat Medium"/>
              </a:rPr>
              <a:t>Use a phrase (</a:t>
            </a:r>
            <a:r>
              <a:rPr lang="en" sz="3200" b="1">
                <a:solidFill>
                  <a:schemeClr val="lt1"/>
                </a:solidFill>
                <a:latin typeface="Montserrat"/>
                <a:ea typeface="Montserrat"/>
                <a:cs typeface="Montserrat"/>
                <a:sym typeface="Montserrat"/>
              </a:rPr>
              <a:t>NO</a:t>
            </a:r>
            <a:r>
              <a:rPr lang="en" sz="3200">
                <a:solidFill>
                  <a:schemeClr val="lt1"/>
                </a:solidFill>
                <a:latin typeface="Montserrat Medium"/>
                <a:ea typeface="Montserrat Medium"/>
                <a:cs typeface="Montserrat Medium"/>
                <a:sym typeface="Montserrat Medium"/>
              </a:rPr>
              <a:t> personal info like your name or B-Day)           </a:t>
            </a:r>
            <a:endParaRPr sz="3200">
              <a:solidFill>
                <a:srgbClr val="FFFFFF"/>
              </a:solidFill>
              <a:latin typeface="Montserrat Medium"/>
              <a:ea typeface="Montserrat Medium"/>
              <a:cs typeface="Montserrat Medium"/>
              <a:sym typeface="Montserrat Medium"/>
            </a:endParaRPr>
          </a:p>
        </p:txBody>
      </p:sp>
      <p:sp>
        <p:nvSpPr>
          <p:cNvPr id="230" name="Google Shape;230;p27"/>
          <p:cNvSpPr txBox="1">
            <a:spLocks noGrp="1"/>
          </p:cNvSpPr>
          <p:nvPr>
            <p:ph type="body" idx="1"/>
          </p:nvPr>
        </p:nvSpPr>
        <p:spPr>
          <a:xfrm>
            <a:off x="1143050" y="2000250"/>
            <a:ext cx="7648500" cy="828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3200">
                <a:solidFill>
                  <a:schemeClr val="lt1"/>
                </a:solidFill>
                <a:latin typeface="Montserrat Medium"/>
                <a:ea typeface="Montserrat Medium"/>
                <a:cs typeface="Montserrat Medium"/>
                <a:sym typeface="Montserrat Medium"/>
              </a:rPr>
              <a:t>Passwords need to be </a:t>
            </a:r>
            <a:r>
              <a:rPr lang="en" sz="3200" b="1">
                <a:solidFill>
                  <a:schemeClr val="lt1"/>
                </a:solidFill>
                <a:latin typeface="Montserrat"/>
                <a:ea typeface="Montserrat"/>
                <a:cs typeface="Montserrat"/>
                <a:sym typeface="Montserrat"/>
              </a:rPr>
              <a:t>long</a:t>
            </a:r>
            <a:r>
              <a:rPr lang="en" sz="3200">
                <a:solidFill>
                  <a:schemeClr val="lt1"/>
                </a:solidFill>
                <a:latin typeface="Montserrat Medium"/>
                <a:ea typeface="Montserrat Medium"/>
                <a:cs typeface="Montserrat Medium"/>
                <a:sym typeface="Montserrat Medium"/>
              </a:rPr>
              <a:t>! </a:t>
            </a:r>
            <a:endParaRPr sz="3200">
              <a:solidFill>
                <a:srgbClr val="FFFFFF"/>
              </a:solidFill>
              <a:latin typeface="Montserrat Medium"/>
              <a:ea typeface="Montserrat Medium"/>
              <a:cs typeface="Montserrat Medium"/>
              <a:sym typeface="Montserrat Medium"/>
            </a:endParaRPr>
          </a:p>
        </p:txBody>
      </p:sp>
      <p:pic>
        <p:nvPicPr>
          <p:cNvPr id="231" name="Google Shape;231;p27"/>
          <p:cNvPicPr preferRelativeResize="0"/>
          <p:nvPr/>
        </p:nvPicPr>
        <p:blipFill>
          <a:blip r:embed="rId4">
            <a:alphaModFix/>
          </a:blip>
          <a:stretch>
            <a:fillRect/>
          </a:stretch>
        </p:blipFill>
        <p:spPr>
          <a:xfrm>
            <a:off x="895350" y="2341750"/>
            <a:ext cx="133025" cy="145600"/>
          </a:xfrm>
          <a:prstGeom prst="rect">
            <a:avLst/>
          </a:prstGeom>
          <a:noFill/>
          <a:ln>
            <a:noFill/>
          </a:ln>
        </p:spPr>
      </p:pic>
      <p:pic>
        <p:nvPicPr>
          <p:cNvPr id="232" name="Google Shape;232;p27"/>
          <p:cNvPicPr preferRelativeResize="0"/>
          <p:nvPr/>
        </p:nvPicPr>
        <p:blipFill>
          <a:blip r:embed="rId4">
            <a:alphaModFix/>
          </a:blip>
          <a:stretch>
            <a:fillRect/>
          </a:stretch>
        </p:blipFill>
        <p:spPr>
          <a:xfrm>
            <a:off x="895350" y="3137088"/>
            <a:ext cx="133025" cy="145600"/>
          </a:xfrm>
          <a:prstGeom prst="rect">
            <a:avLst/>
          </a:prstGeom>
          <a:noFill/>
          <a:ln>
            <a:noFill/>
          </a:ln>
        </p:spPr>
      </p:pic>
      <p:pic>
        <p:nvPicPr>
          <p:cNvPr id="233" name="Google Shape;233;p27"/>
          <p:cNvPicPr preferRelativeResize="0"/>
          <p:nvPr/>
        </p:nvPicPr>
        <p:blipFill>
          <a:blip r:embed="rId4">
            <a:alphaModFix/>
          </a:blip>
          <a:stretch>
            <a:fillRect/>
          </a:stretch>
        </p:blipFill>
        <p:spPr>
          <a:xfrm>
            <a:off x="895350" y="4351525"/>
            <a:ext cx="133025" cy="14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239" name="Google Shape;239;p28"/>
          <p:cNvPicPr preferRelativeResize="0"/>
          <p:nvPr/>
        </p:nvPicPr>
        <p:blipFill>
          <a:blip r:embed="rId3">
            <a:alphaModFix amt="5000"/>
          </a:blip>
          <a:stretch>
            <a:fillRect/>
          </a:stretch>
        </p:blipFill>
        <p:spPr>
          <a:xfrm>
            <a:off x="14300" y="0"/>
            <a:ext cx="9143997" cy="5143499"/>
          </a:xfrm>
          <a:prstGeom prst="rect">
            <a:avLst/>
          </a:prstGeom>
          <a:noFill/>
          <a:ln>
            <a:noFill/>
          </a:ln>
        </p:spPr>
      </p:pic>
      <p:pic>
        <p:nvPicPr>
          <p:cNvPr id="240" name="Google Shape;240;p28"/>
          <p:cNvPicPr preferRelativeResize="0"/>
          <p:nvPr/>
        </p:nvPicPr>
        <p:blipFill>
          <a:blip r:embed="rId4">
            <a:alphaModFix/>
          </a:blip>
          <a:stretch>
            <a:fillRect/>
          </a:stretch>
        </p:blipFill>
        <p:spPr>
          <a:xfrm>
            <a:off x="7101162" y="1857295"/>
            <a:ext cx="1811650" cy="1971675"/>
          </a:xfrm>
          <a:prstGeom prst="rect">
            <a:avLst/>
          </a:prstGeom>
          <a:noFill/>
          <a:ln>
            <a:noFill/>
          </a:ln>
        </p:spPr>
      </p:pic>
      <p:sp>
        <p:nvSpPr>
          <p:cNvPr id="241" name="Google Shape;241;p28"/>
          <p:cNvSpPr txBox="1"/>
          <p:nvPr/>
        </p:nvSpPr>
        <p:spPr>
          <a:xfrm>
            <a:off x="401550" y="260200"/>
            <a:ext cx="8051100" cy="800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a:solidFill>
                  <a:schemeClr val="lt1"/>
                </a:solidFill>
                <a:latin typeface="Montserrat Medium"/>
                <a:ea typeface="Montserrat Medium"/>
                <a:cs typeface="Montserrat Medium"/>
                <a:sym typeface="Montserrat Medium"/>
              </a:rPr>
              <a:t>HOWEVER….</a:t>
            </a:r>
            <a:endParaRPr sz="4000">
              <a:solidFill>
                <a:schemeClr val="lt1"/>
              </a:solidFill>
              <a:latin typeface="Montserrat Medium"/>
              <a:ea typeface="Montserrat Medium"/>
              <a:cs typeface="Montserrat Medium"/>
              <a:sym typeface="Montserrat Medium"/>
            </a:endParaRPr>
          </a:p>
        </p:txBody>
      </p:sp>
      <p:sp>
        <p:nvSpPr>
          <p:cNvPr id="242" name="Google Shape;242;p28"/>
          <p:cNvSpPr txBox="1">
            <a:spLocks noGrp="1"/>
          </p:cNvSpPr>
          <p:nvPr>
            <p:ph type="body" idx="1"/>
          </p:nvPr>
        </p:nvSpPr>
        <p:spPr>
          <a:xfrm>
            <a:off x="474025" y="2133086"/>
            <a:ext cx="6075900" cy="1170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2400">
                <a:solidFill>
                  <a:schemeClr val="lt1"/>
                </a:solidFill>
                <a:latin typeface="Kalam"/>
                <a:ea typeface="Kalam"/>
                <a:cs typeface="Kalam"/>
                <a:sym typeface="Kalam"/>
              </a:rPr>
              <a:t>So even if you have a </a:t>
            </a:r>
            <a:r>
              <a:rPr lang="en" sz="2400" b="1">
                <a:solidFill>
                  <a:srgbClr val="11BFF8"/>
                </a:solidFill>
                <a:latin typeface="Kalam"/>
                <a:ea typeface="Kalam"/>
                <a:cs typeface="Kalam"/>
                <a:sym typeface="Kalam"/>
              </a:rPr>
              <a:t>STRONG PASSWORD</a:t>
            </a:r>
            <a:r>
              <a:rPr lang="en" sz="2400">
                <a:solidFill>
                  <a:schemeClr val="lt1"/>
                </a:solidFill>
                <a:latin typeface="Kalam"/>
                <a:ea typeface="Kalam"/>
                <a:cs typeface="Kalam"/>
                <a:sym typeface="Kalam"/>
              </a:rPr>
              <a:t>, it may still not be enough. </a:t>
            </a:r>
            <a:endParaRPr sz="2400">
              <a:latin typeface="Kalam"/>
              <a:ea typeface="Kalam"/>
              <a:cs typeface="Kalam"/>
              <a:sym typeface="Kalam"/>
            </a:endParaRPr>
          </a:p>
        </p:txBody>
      </p:sp>
      <p:sp>
        <p:nvSpPr>
          <p:cNvPr id="243" name="Google Shape;243;p28"/>
          <p:cNvSpPr txBox="1">
            <a:spLocks noGrp="1"/>
          </p:cNvSpPr>
          <p:nvPr>
            <p:ph type="body" idx="1"/>
          </p:nvPr>
        </p:nvSpPr>
        <p:spPr>
          <a:xfrm>
            <a:off x="452300" y="3444325"/>
            <a:ext cx="5982900" cy="630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400">
                <a:solidFill>
                  <a:schemeClr val="lt1"/>
                </a:solidFill>
                <a:latin typeface="Montserrat Medium"/>
                <a:ea typeface="Montserrat Medium"/>
                <a:cs typeface="Montserrat Medium"/>
                <a:sym typeface="Montserrat Medium"/>
              </a:rPr>
              <a:t>You can check if yours was leaked at </a:t>
            </a:r>
            <a:r>
              <a:rPr lang="en" sz="1400">
                <a:solidFill>
                  <a:srgbClr val="11BFF8"/>
                </a:solidFill>
                <a:latin typeface="Montserrat Medium"/>
                <a:ea typeface="Montserrat Medium"/>
                <a:cs typeface="Montserrat Medium"/>
                <a:sym typeface="Montserrat Medium"/>
              </a:rPr>
              <a:t>haveibeenpwned.com</a:t>
            </a:r>
            <a:endParaRPr sz="1400">
              <a:solidFill>
                <a:srgbClr val="11BFF8"/>
              </a:solidFill>
              <a:latin typeface="Montserrat Medium"/>
              <a:ea typeface="Montserrat Medium"/>
              <a:cs typeface="Montserrat Medium"/>
              <a:sym typeface="Montserrat Medium"/>
            </a:endParaRPr>
          </a:p>
        </p:txBody>
      </p:sp>
      <p:pic>
        <p:nvPicPr>
          <p:cNvPr id="244" name="Google Shape;244;p28"/>
          <p:cNvPicPr preferRelativeResize="0"/>
          <p:nvPr/>
        </p:nvPicPr>
        <p:blipFill>
          <a:blip r:embed="rId5">
            <a:alphaModFix/>
          </a:blip>
          <a:stretch>
            <a:fillRect/>
          </a:stretch>
        </p:blipFill>
        <p:spPr>
          <a:xfrm>
            <a:off x="14300" y="3968510"/>
            <a:ext cx="9144002" cy="1174981"/>
          </a:xfrm>
          <a:prstGeom prst="rect">
            <a:avLst/>
          </a:prstGeom>
          <a:noFill/>
          <a:ln>
            <a:noFill/>
          </a:ln>
        </p:spPr>
      </p:pic>
      <p:sp>
        <p:nvSpPr>
          <p:cNvPr id="245" name="Google Shape;245;p28"/>
          <p:cNvSpPr txBox="1"/>
          <p:nvPr/>
        </p:nvSpPr>
        <p:spPr>
          <a:xfrm>
            <a:off x="476084" y="1321736"/>
            <a:ext cx="8119800" cy="942000"/>
          </a:xfrm>
          <a:prstGeom prst="rect">
            <a:avLst/>
          </a:prstGeom>
          <a:noFill/>
          <a:ln>
            <a:noFill/>
          </a:ln>
        </p:spPr>
        <p:txBody>
          <a:bodyPr spcFirstLastPara="1" wrap="square" lIns="91425" tIns="91425" rIns="91425" bIns="91425" anchor="ctr" anchorCtr="0">
            <a:spAutoFit/>
          </a:bodyPr>
          <a:lstStyle/>
          <a:p>
            <a:pPr marL="0" lvl="0" indent="0" algn="l" rtl="0">
              <a:lnSpc>
                <a:spcPct val="105000"/>
              </a:lnSpc>
              <a:spcBef>
                <a:spcPts val="0"/>
              </a:spcBef>
              <a:spcAft>
                <a:spcPts val="0"/>
              </a:spcAft>
              <a:buClr>
                <a:schemeClr val="dk1"/>
              </a:buClr>
              <a:buSzPts val="1100"/>
              <a:buFont typeface="Arial"/>
              <a:buNone/>
            </a:pPr>
            <a:r>
              <a:rPr lang="en" sz="2400" b="1">
                <a:solidFill>
                  <a:srgbClr val="11BFF8"/>
                </a:solidFill>
                <a:latin typeface="Kalam"/>
                <a:ea typeface="Kalam"/>
                <a:cs typeface="Kalam"/>
                <a:sym typeface="Kalam"/>
              </a:rPr>
              <a:t>11 BILLION</a:t>
            </a:r>
            <a:r>
              <a:rPr lang="en" sz="2400">
                <a:solidFill>
                  <a:schemeClr val="lt1"/>
                </a:solidFill>
                <a:latin typeface="Kalam"/>
                <a:ea typeface="Kalam"/>
                <a:cs typeface="Kalam"/>
                <a:sym typeface="Kalam"/>
              </a:rPr>
              <a:t> Accounts were stolen from</a:t>
            </a:r>
            <a:endParaRPr sz="2400">
              <a:solidFill>
                <a:schemeClr val="lt1"/>
              </a:solidFill>
              <a:latin typeface="Kalam"/>
              <a:ea typeface="Kalam"/>
              <a:cs typeface="Kalam"/>
              <a:sym typeface="Kalam"/>
            </a:endParaRPr>
          </a:p>
          <a:p>
            <a:pPr marL="0" lvl="0" indent="0" algn="l" rtl="0">
              <a:lnSpc>
                <a:spcPct val="105000"/>
              </a:lnSpc>
              <a:spcBef>
                <a:spcPts val="0"/>
              </a:spcBef>
              <a:spcAft>
                <a:spcPts val="0"/>
              </a:spcAft>
              <a:buClr>
                <a:schemeClr val="dk1"/>
              </a:buClr>
              <a:buSzPts val="1100"/>
              <a:buFont typeface="Arial"/>
              <a:buNone/>
            </a:pPr>
            <a:r>
              <a:rPr lang="en" sz="2400">
                <a:solidFill>
                  <a:schemeClr val="lt1"/>
                </a:solidFill>
                <a:latin typeface="Kalam"/>
                <a:ea typeface="Kalam"/>
                <a:cs typeface="Kalam"/>
                <a:sym typeface="Kalam"/>
              </a:rPr>
              <a:t>hacked sites and apps. </a:t>
            </a:r>
            <a:endParaRPr sz="2400">
              <a:latin typeface="Kalam"/>
              <a:ea typeface="Kalam"/>
              <a:cs typeface="Kalam"/>
              <a:sym typeface="Kala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9"/>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251" name="Google Shape;251;p29"/>
          <p:cNvSpPr txBox="1">
            <a:spLocks noGrp="1"/>
          </p:cNvSpPr>
          <p:nvPr>
            <p:ph type="body" idx="1"/>
          </p:nvPr>
        </p:nvSpPr>
        <p:spPr>
          <a:xfrm>
            <a:off x="467400" y="371475"/>
            <a:ext cx="5285700" cy="7605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4000" b="1">
                <a:solidFill>
                  <a:srgbClr val="FFFFFF"/>
                </a:solidFill>
                <a:latin typeface="Kalam"/>
                <a:ea typeface="Kalam"/>
                <a:cs typeface="Kalam"/>
                <a:sym typeface="Kalam"/>
              </a:rPr>
              <a:t>And That is Why…</a:t>
            </a:r>
            <a:endParaRPr sz="4000" b="1">
              <a:solidFill>
                <a:srgbClr val="FFFFFF"/>
              </a:solidFill>
              <a:latin typeface="Kalam"/>
              <a:ea typeface="Kalam"/>
              <a:cs typeface="Kalam"/>
              <a:sym typeface="Kalam"/>
            </a:endParaRPr>
          </a:p>
        </p:txBody>
      </p:sp>
      <p:pic>
        <p:nvPicPr>
          <p:cNvPr id="252" name="Google Shape;252;p29"/>
          <p:cNvPicPr preferRelativeResize="0"/>
          <p:nvPr/>
        </p:nvPicPr>
        <p:blipFill>
          <a:blip r:embed="rId3">
            <a:alphaModFix/>
          </a:blip>
          <a:stretch>
            <a:fillRect/>
          </a:stretch>
        </p:blipFill>
        <p:spPr>
          <a:xfrm>
            <a:off x="295435" y="251200"/>
            <a:ext cx="876100" cy="953498"/>
          </a:xfrm>
          <a:prstGeom prst="rect">
            <a:avLst/>
          </a:prstGeom>
          <a:noFill/>
          <a:ln>
            <a:noFill/>
          </a:ln>
        </p:spPr>
      </p:pic>
      <p:pic>
        <p:nvPicPr>
          <p:cNvPr id="253" name="Google Shape;253;p29"/>
          <p:cNvPicPr preferRelativeResize="0"/>
          <p:nvPr/>
        </p:nvPicPr>
        <p:blipFill>
          <a:blip r:embed="rId4">
            <a:alphaModFix/>
          </a:blip>
          <a:stretch>
            <a:fillRect/>
          </a:stretch>
        </p:blipFill>
        <p:spPr>
          <a:xfrm>
            <a:off x="4000500" y="0"/>
            <a:ext cx="5143500" cy="5143500"/>
          </a:xfrm>
          <a:prstGeom prst="rect">
            <a:avLst/>
          </a:prstGeom>
          <a:noFill/>
          <a:ln>
            <a:noFill/>
          </a:ln>
        </p:spPr>
      </p:pic>
      <p:sp>
        <p:nvSpPr>
          <p:cNvPr id="254" name="Google Shape;254;p29"/>
          <p:cNvSpPr txBox="1"/>
          <p:nvPr/>
        </p:nvSpPr>
        <p:spPr>
          <a:xfrm>
            <a:off x="467400" y="3109050"/>
            <a:ext cx="4041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This will help to </a:t>
            </a:r>
            <a:r>
              <a:rPr lang="en" sz="2400" b="1">
                <a:solidFill>
                  <a:srgbClr val="FFFFFF"/>
                </a:solidFill>
                <a:latin typeface="Montserrat"/>
                <a:ea typeface="Montserrat"/>
                <a:cs typeface="Montserrat"/>
                <a:sym typeface="Montserrat"/>
              </a:rPr>
              <a:t>protect</a:t>
            </a:r>
            <a:endParaRPr sz="24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 sz="2400" b="1">
                <a:solidFill>
                  <a:srgbClr val="FFFFFF"/>
                </a:solidFill>
                <a:latin typeface="Montserrat"/>
                <a:ea typeface="Montserrat"/>
                <a:cs typeface="Montserrat"/>
                <a:sym typeface="Montserrat"/>
              </a:rPr>
              <a:t>your account</a:t>
            </a:r>
            <a:r>
              <a:rPr lang="en" sz="2400">
                <a:solidFill>
                  <a:srgbClr val="FFFFFF"/>
                </a:solidFill>
                <a:latin typeface="Montserrat"/>
                <a:ea typeface="Montserrat"/>
                <a:cs typeface="Montserrat"/>
                <a:sym typeface="Montserrat"/>
              </a:rPr>
              <a:t> if your</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2400">
                <a:solidFill>
                  <a:srgbClr val="FFFFFF"/>
                </a:solidFill>
                <a:latin typeface="Montserrat"/>
                <a:ea typeface="Montserrat"/>
                <a:cs typeface="Montserrat"/>
                <a:sym typeface="Montserrat"/>
              </a:rPr>
              <a:t>password was stolen or</a:t>
            </a:r>
            <a:endParaRPr sz="240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2400">
                <a:solidFill>
                  <a:srgbClr val="FFFFFF"/>
                </a:solidFill>
                <a:latin typeface="Montserrat"/>
                <a:ea typeface="Montserrat"/>
                <a:cs typeface="Montserrat"/>
                <a:sym typeface="Montserrat"/>
              </a:rPr>
              <a:t>leaked in a data breach.</a:t>
            </a:r>
            <a:endParaRPr sz="2400">
              <a:solidFill>
                <a:srgbClr val="FFFFFF"/>
              </a:solidFill>
              <a:latin typeface="Montserrat"/>
              <a:ea typeface="Montserrat"/>
              <a:cs typeface="Montserrat"/>
              <a:sym typeface="Montserrat"/>
            </a:endParaRPr>
          </a:p>
        </p:txBody>
      </p:sp>
      <p:pic>
        <p:nvPicPr>
          <p:cNvPr id="255" name="Google Shape;255;p29"/>
          <p:cNvPicPr preferRelativeResize="0"/>
          <p:nvPr/>
        </p:nvPicPr>
        <p:blipFill>
          <a:blip r:embed="rId5">
            <a:alphaModFix/>
          </a:blip>
          <a:stretch>
            <a:fillRect/>
          </a:stretch>
        </p:blipFill>
        <p:spPr>
          <a:xfrm>
            <a:off x="7718450" y="4821171"/>
            <a:ext cx="1217607" cy="163475"/>
          </a:xfrm>
          <a:prstGeom prst="rect">
            <a:avLst/>
          </a:prstGeom>
          <a:noFill/>
          <a:ln>
            <a:noFill/>
          </a:ln>
        </p:spPr>
      </p:pic>
      <p:sp>
        <p:nvSpPr>
          <p:cNvPr id="256" name="Google Shape;256;p29"/>
          <p:cNvSpPr txBox="1"/>
          <p:nvPr/>
        </p:nvSpPr>
        <p:spPr>
          <a:xfrm>
            <a:off x="452625" y="1689050"/>
            <a:ext cx="47739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chemeClr val="lt1"/>
                </a:solidFill>
                <a:latin typeface="Montserrat"/>
                <a:ea typeface="Montserrat"/>
                <a:cs typeface="Montserrat"/>
                <a:sym typeface="Montserrat"/>
              </a:rPr>
              <a:t>… You should enable </a:t>
            </a:r>
            <a:r>
              <a:rPr lang="en" sz="2400" b="1">
                <a:solidFill>
                  <a:srgbClr val="11BFF8"/>
                </a:solidFill>
                <a:latin typeface="Montserrat"/>
                <a:ea typeface="Montserrat"/>
                <a:cs typeface="Montserrat"/>
                <a:sym typeface="Montserrat"/>
              </a:rPr>
              <a:t>Multi-Factor Authentication</a:t>
            </a:r>
            <a:endParaRPr sz="2400">
              <a:solidFill>
                <a:srgbClr val="11BFF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262" name="Google Shape;262;p30"/>
          <p:cNvSpPr txBox="1">
            <a:spLocks noGrp="1"/>
          </p:cNvSpPr>
          <p:nvPr>
            <p:ph type="body" idx="1"/>
          </p:nvPr>
        </p:nvSpPr>
        <p:spPr>
          <a:xfrm>
            <a:off x="1143050" y="4063375"/>
            <a:ext cx="6543600" cy="7848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2400">
                <a:solidFill>
                  <a:schemeClr val="lt1"/>
                </a:solidFill>
                <a:latin typeface="Montserrat Medium"/>
                <a:ea typeface="Montserrat Medium"/>
                <a:cs typeface="Montserrat Medium"/>
                <a:sym typeface="Montserrat Medium"/>
              </a:rPr>
              <a:t>Or even better yet, a physical USB key</a:t>
            </a:r>
            <a:endParaRPr sz="2400">
              <a:solidFill>
                <a:srgbClr val="FFFFFF"/>
              </a:solidFill>
              <a:latin typeface="Montserrat Medium"/>
              <a:ea typeface="Montserrat Medium"/>
              <a:cs typeface="Montserrat Medium"/>
              <a:sym typeface="Montserrat Medium"/>
            </a:endParaRPr>
          </a:p>
        </p:txBody>
      </p:sp>
      <p:sp>
        <p:nvSpPr>
          <p:cNvPr id="263" name="Google Shape;263;p30"/>
          <p:cNvSpPr txBox="1"/>
          <p:nvPr/>
        </p:nvSpPr>
        <p:spPr>
          <a:xfrm>
            <a:off x="1179775" y="532250"/>
            <a:ext cx="6507000" cy="1169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3200" b="1">
                <a:solidFill>
                  <a:srgbClr val="11BFF8"/>
                </a:solidFill>
                <a:latin typeface="Kalam"/>
                <a:ea typeface="Kalam"/>
                <a:cs typeface="Kalam"/>
                <a:sym typeface="Kalam"/>
              </a:rPr>
              <a:t>What type</a:t>
            </a:r>
            <a:r>
              <a:rPr lang="en" sz="3200" b="1">
                <a:solidFill>
                  <a:schemeClr val="lt1"/>
                </a:solidFill>
                <a:latin typeface="Kalam"/>
                <a:ea typeface="Kalam"/>
                <a:cs typeface="Kalam"/>
                <a:sym typeface="Kalam"/>
              </a:rPr>
              <a:t> of Multi-Factor Authentication to use?</a:t>
            </a:r>
            <a:endParaRPr sz="3200" b="1">
              <a:solidFill>
                <a:schemeClr val="lt1"/>
              </a:solidFill>
              <a:latin typeface="Kalam"/>
              <a:ea typeface="Kalam"/>
              <a:cs typeface="Kalam"/>
              <a:sym typeface="Kalam"/>
            </a:endParaRPr>
          </a:p>
        </p:txBody>
      </p:sp>
      <p:sp>
        <p:nvSpPr>
          <p:cNvPr id="264" name="Google Shape;264;p30"/>
          <p:cNvSpPr txBox="1">
            <a:spLocks noGrp="1"/>
          </p:cNvSpPr>
          <p:nvPr>
            <p:ph type="body" idx="1"/>
          </p:nvPr>
        </p:nvSpPr>
        <p:spPr>
          <a:xfrm>
            <a:off x="1143050" y="3072775"/>
            <a:ext cx="6372300" cy="10323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2400">
                <a:solidFill>
                  <a:schemeClr val="lt1"/>
                </a:solidFill>
                <a:latin typeface="Montserrat Medium"/>
                <a:ea typeface="Montserrat Medium"/>
                <a:cs typeface="Montserrat Medium"/>
                <a:sym typeface="Montserrat Medium"/>
              </a:rPr>
              <a:t>It’s better to use authenticator apps</a:t>
            </a:r>
            <a:endParaRPr sz="2400">
              <a:solidFill>
                <a:schemeClr val="lt1"/>
              </a:solidFill>
              <a:latin typeface="Montserrat Medium"/>
              <a:ea typeface="Montserrat Medium"/>
              <a:cs typeface="Montserrat Medium"/>
              <a:sym typeface="Montserrat Medium"/>
            </a:endParaRPr>
          </a:p>
          <a:p>
            <a:pPr marL="0" lvl="0" indent="0" algn="l" rtl="0">
              <a:lnSpc>
                <a:spcPct val="105000"/>
              </a:lnSpc>
              <a:spcBef>
                <a:spcPts val="0"/>
              </a:spcBef>
              <a:spcAft>
                <a:spcPts val="0"/>
              </a:spcAft>
              <a:buNone/>
            </a:pPr>
            <a:r>
              <a:rPr lang="en" sz="2400">
                <a:solidFill>
                  <a:schemeClr val="lt1"/>
                </a:solidFill>
                <a:latin typeface="Montserrat Medium"/>
                <a:ea typeface="Montserrat Medium"/>
                <a:cs typeface="Montserrat Medium"/>
                <a:sym typeface="Montserrat Medium"/>
              </a:rPr>
              <a:t>like Google or Microsoft Authenticator</a:t>
            </a:r>
            <a:endParaRPr sz="2400">
              <a:solidFill>
                <a:srgbClr val="FFFFFF"/>
              </a:solidFill>
              <a:latin typeface="Montserrat Medium"/>
              <a:ea typeface="Montserrat Medium"/>
              <a:cs typeface="Montserrat Medium"/>
              <a:sym typeface="Montserrat Medium"/>
            </a:endParaRPr>
          </a:p>
        </p:txBody>
      </p:sp>
      <p:sp>
        <p:nvSpPr>
          <p:cNvPr id="265" name="Google Shape;265;p30"/>
          <p:cNvSpPr txBox="1">
            <a:spLocks noGrp="1"/>
          </p:cNvSpPr>
          <p:nvPr>
            <p:ph type="body" idx="1"/>
          </p:nvPr>
        </p:nvSpPr>
        <p:spPr>
          <a:xfrm>
            <a:off x="1133525" y="2114550"/>
            <a:ext cx="6105600" cy="828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2400">
                <a:solidFill>
                  <a:schemeClr val="lt1"/>
                </a:solidFill>
                <a:latin typeface="Montserrat Medium"/>
                <a:ea typeface="Montserrat Medium"/>
                <a:cs typeface="Montserrat Medium"/>
                <a:sym typeface="Montserrat Medium"/>
              </a:rPr>
              <a:t>Most common is text based (SMS),</a:t>
            </a:r>
            <a:endParaRPr sz="2400">
              <a:solidFill>
                <a:schemeClr val="lt1"/>
              </a:solidFill>
              <a:latin typeface="Montserrat Medium"/>
              <a:ea typeface="Montserrat Medium"/>
              <a:cs typeface="Montserrat Medium"/>
              <a:sym typeface="Montserrat Medium"/>
            </a:endParaRPr>
          </a:p>
          <a:p>
            <a:pPr marL="0" lvl="0" indent="0" algn="l" rtl="0">
              <a:lnSpc>
                <a:spcPct val="105000"/>
              </a:lnSpc>
              <a:spcBef>
                <a:spcPts val="0"/>
              </a:spcBef>
              <a:spcAft>
                <a:spcPts val="0"/>
              </a:spcAft>
              <a:buNone/>
            </a:pPr>
            <a:r>
              <a:rPr lang="en" sz="2400">
                <a:solidFill>
                  <a:schemeClr val="lt1"/>
                </a:solidFill>
                <a:latin typeface="Montserrat Medium"/>
                <a:ea typeface="Montserrat Medium"/>
                <a:cs typeface="Montserrat Medium"/>
                <a:sym typeface="Montserrat Medium"/>
              </a:rPr>
              <a:t>but it’s the least secure</a:t>
            </a:r>
            <a:endParaRPr sz="2400">
              <a:solidFill>
                <a:srgbClr val="FFFFFF"/>
              </a:solidFill>
              <a:latin typeface="Montserrat Medium"/>
              <a:ea typeface="Montserrat Medium"/>
              <a:cs typeface="Montserrat Medium"/>
              <a:sym typeface="Montserrat Medium"/>
            </a:endParaRPr>
          </a:p>
        </p:txBody>
      </p:sp>
      <p:pic>
        <p:nvPicPr>
          <p:cNvPr id="266" name="Google Shape;266;p30"/>
          <p:cNvPicPr preferRelativeResize="0"/>
          <p:nvPr/>
        </p:nvPicPr>
        <p:blipFill>
          <a:blip r:embed="rId3">
            <a:alphaModFix/>
          </a:blip>
          <a:stretch>
            <a:fillRect/>
          </a:stretch>
        </p:blipFill>
        <p:spPr>
          <a:xfrm>
            <a:off x="904875" y="2275075"/>
            <a:ext cx="133025" cy="145600"/>
          </a:xfrm>
          <a:prstGeom prst="rect">
            <a:avLst/>
          </a:prstGeom>
          <a:noFill/>
          <a:ln>
            <a:noFill/>
          </a:ln>
        </p:spPr>
      </p:pic>
      <p:pic>
        <p:nvPicPr>
          <p:cNvPr id="267" name="Google Shape;267;p30"/>
          <p:cNvPicPr preferRelativeResize="0"/>
          <p:nvPr/>
        </p:nvPicPr>
        <p:blipFill>
          <a:blip r:embed="rId3">
            <a:alphaModFix/>
          </a:blip>
          <a:stretch>
            <a:fillRect/>
          </a:stretch>
        </p:blipFill>
        <p:spPr>
          <a:xfrm>
            <a:off x="904875" y="3322825"/>
            <a:ext cx="133025" cy="145600"/>
          </a:xfrm>
          <a:prstGeom prst="rect">
            <a:avLst/>
          </a:prstGeom>
          <a:noFill/>
          <a:ln>
            <a:noFill/>
          </a:ln>
        </p:spPr>
      </p:pic>
      <p:pic>
        <p:nvPicPr>
          <p:cNvPr id="268" name="Google Shape;268;p30"/>
          <p:cNvPicPr preferRelativeResize="0"/>
          <p:nvPr/>
        </p:nvPicPr>
        <p:blipFill>
          <a:blip r:embed="rId3">
            <a:alphaModFix/>
          </a:blip>
          <a:stretch>
            <a:fillRect/>
          </a:stretch>
        </p:blipFill>
        <p:spPr>
          <a:xfrm>
            <a:off x="904875" y="4389625"/>
            <a:ext cx="133025" cy="14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274" name="Google Shape;274;p31"/>
          <p:cNvPicPr preferRelativeResize="0"/>
          <p:nvPr/>
        </p:nvPicPr>
        <p:blipFill>
          <a:blip r:embed="rId3">
            <a:alphaModFix amt="5000"/>
          </a:blip>
          <a:stretch>
            <a:fillRect/>
          </a:stretch>
        </p:blipFill>
        <p:spPr>
          <a:xfrm>
            <a:off x="14300" y="0"/>
            <a:ext cx="9143997" cy="5143499"/>
          </a:xfrm>
          <a:prstGeom prst="rect">
            <a:avLst/>
          </a:prstGeom>
          <a:noFill/>
          <a:ln>
            <a:noFill/>
          </a:ln>
        </p:spPr>
      </p:pic>
      <p:sp>
        <p:nvSpPr>
          <p:cNvPr id="275" name="Google Shape;275;p31"/>
          <p:cNvSpPr txBox="1">
            <a:spLocks noGrp="1"/>
          </p:cNvSpPr>
          <p:nvPr>
            <p:ph type="body" idx="1"/>
          </p:nvPr>
        </p:nvSpPr>
        <p:spPr>
          <a:xfrm>
            <a:off x="1143050" y="4010025"/>
            <a:ext cx="6096000" cy="6840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a:solidFill>
                  <a:schemeClr val="lt1"/>
                </a:solidFill>
                <a:latin typeface="Montserrat Medium"/>
                <a:ea typeface="Montserrat Medium"/>
                <a:cs typeface="Montserrat Medium"/>
                <a:sym typeface="Montserrat Medium"/>
              </a:rPr>
              <a:t>Enable the Firewall on your device and </a:t>
            </a:r>
            <a:r>
              <a:rPr lang="en" sz="1600" b="1">
                <a:solidFill>
                  <a:srgbClr val="11BFF8"/>
                </a:solidFill>
                <a:latin typeface="Montserrat"/>
                <a:ea typeface="Montserrat"/>
                <a:cs typeface="Montserrat"/>
                <a:sym typeface="Montserrat"/>
              </a:rPr>
              <a:t>use a VPN</a:t>
            </a:r>
            <a:r>
              <a:rPr lang="en" sz="1600">
                <a:solidFill>
                  <a:schemeClr val="lt1"/>
                </a:solidFill>
                <a:latin typeface="Montserrat Medium"/>
                <a:ea typeface="Montserrat Medium"/>
                <a:cs typeface="Montserrat Medium"/>
                <a:sym typeface="Montserrat Medium"/>
              </a:rPr>
              <a:t/>
            </a:r>
            <a:br>
              <a:rPr lang="en" sz="1600">
                <a:solidFill>
                  <a:schemeClr val="lt1"/>
                </a:solidFill>
                <a:latin typeface="Montserrat Medium"/>
                <a:ea typeface="Montserrat Medium"/>
                <a:cs typeface="Montserrat Medium"/>
                <a:sym typeface="Montserrat Medium"/>
              </a:rPr>
            </a:br>
            <a:r>
              <a:rPr lang="en" sz="1600">
                <a:solidFill>
                  <a:schemeClr val="lt1"/>
                </a:solidFill>
                <a:latin typeface="Montserrat Medium"/>
                <a:ea typeface="Montserrat Medium"/>
                <a:cs typeface="Montserrat Medium"/>
                <a:sym typeface="Montserrat Medium"/>
              </a:rPr>
              <a:t>(Try to avoid Free VPN’s - some are owned by criminals)</a:t>
            </a:r>
            <a:endParaRPr sz="1600">
              <a:solidFill>
                <a:srgbClr val="FFFFFF"/>
              </a:solidFill>
              <a:latin typeface="Montserrat Medium"/>
              <a:ea typeface="Montserrat Medium"/>
              <a:cs typeface="Montserrat Medium"/>
              <a:sym typeface="Montserrat Medium"/>
            </a:endParaRPr>
          </a:p>
        </p:txBody>
      </p:sp>
      <p:sp>
        <p:nvSpPr>
          <p:cNvPr id="276" name="Google Shape;276;p31"/>
          <p:cNvSpPr txBox="1"/>
          <p:nvPr/>
        </p:nvSpPr>
        <p:spPr>
          <a:xfrm>
            <a:off x="1142675" y="503675"/>
            <a:ext cx="8051100" cy="1169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3200" b="1">
                <a:solidFill>
                  <a:srgbClr val="11BFF8"/>
                </a:solidFill>
                <a:latin typeface="Kalam"/>
                <a:ea typeface="Kalam"/>
                <a:cs typeface="Kalam"/>
                <a:sym typeface="Kalam"/>
              </a:rPr>
              <a:t>How to avoid</a:t>
            </a:r>
            <a:r>
              <a:rPr lang="en" sz="3200" b="1">
                <a:solidFill>
                  <a:schemeClr val="lt1"/>
                </a:solidFill>
                <a:latin typeface="Kalam"/>
                <a:ea typeface="Kalam"/>
                <a:cs typeface="Kalam"/>
                <a:sym typeface="Kalam"/>
              </a:rPr>
              <a:t> getting hacked</a:t>
            </a:r>
            <a:endParaRPr sz="3200" b="1">
              <a:solidFill>
                <a:schemeClr val="lt1"/>
              </a:solidFill>
              <a:latin typeface="Kalam"/>
              <a:ea typeface="Kalam"/>
              <a:cs typeface="Kalam"/>
              <a:sym typeface="Kalam"/>
            </a:endParaRPr>
          </a:p>
          <a:p>
            <a:pPr marL="0" lvl="0" indent="0" algn="l" rtl="0">
              <a:spcBef>
                <a:spcPts val="0"/>
              </a:spcBef>
              <a:spcAft>
                <a:spcPts val="0"/>
              </a:spcAft>
              <a:buNone/>
            </a:pPr>
            <a:r>
              <a:rPr lang="en" sz="3200" b="1">
                <a:solidFill>
                  <a:schemeClr val="lt1"/>
                </a:solidFill>
                <a:latin typeface="Kalam"/>
                <a:ea typeface="Kalam"/>
                <a:cs typeface="Kalam"/>
                <a:sym typeface="Kalam"/>
              </a:rPr>
              <a:t>on public WiFi:</a:t>
            </a:r>
            <a:endParaRPr sz="3200" b="1">
              <a:solidFill>
                <a:schemeClr val="lt1"/>
              </a:solidFill>
              <a:latin typeface="Kalam"/>
              <a:ea typeface="Kalam"/>
              <a:cs typeface="Kalam"/>
              <a:sym typeface="Kalam"/>
            </a:endParaRPr>
          </a:p>
        </p:txBody>
      </p:sp>
      <p:sp>
        <p:nvSpPr>
          <p:cNvPr id="277" name="Google Shape;277;p31"/>
          <p:cNvSpPr txBox="1">
            <a:spLocks noGrp="1"/>
          </p:cNvSpPr>
          <p:nvPr>
            <p:ph type="body" idx="1"/>
          </p:nvPr>
        </p:nvSpPr>
        <p:spPr>
          <a:xfrm>
            <a:off x="1143050" y="3048000"/>
            <a:ext cx="6524700" cy="7524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 sz="1600">
                <a:solidFill>
                  <a:schemeClr val="lt1"/>
                </a:solidFill>
                <a:latin typeface="Montserrat Medium"/>
                <a:ea typeface="Montserrat Medium"/>
                <a:cs typeface="Montserrat Medium"/>
                <a:sym typeface="Montserrat Medium"/>
              </a:rPr>
              <a:t>Criminals often setup hotspots with fake Wifi Names,</a:t>
            </a:r>
            <a:br>
              <a:rPr lang="en" sz="1600">
                <a:solidFill>
                  <a:schemeClr val="lt1"/>
                </a:solidFill>
                <a:latin typeface="Montserrat Medium"/>
                <a:ea typeface="Montserrat Medium"/>
                <a:cs typeface="Montserrat Medium"/>
                <a:sym typeface="Montserrat Medium"/>
              </a:rPr>
            </a:br>
            <a:r>
              <a:rPr lang="en" sz="1600">
                <a:solidFill>
                  <a:schemeClr val="lt1"/>
                </a:solidFill>
                <a:latin typeface="Montserrat Medium"/>
                <a:ea typeface="Montserrat Medium"/>
                <a:cs typeface="Montserrat Medium"/>
                <a:sym typeface="Montserrat Medium"/>
              </a:rPr>
              <a:t>so </a:t>
            </a:r>
            <a:r>
              <a:rPr lang="en" sz="1600" b="1">
                <a:solidFill>
                  <a:srgbClr val="11BFF8"/>
                </a:solidFill>
                <a:latin typeface="Montserrat"/>
                <a:ea typeface="Montserrat"/>
                <a:cs typeface="Montserrat"/>
                <a:sym typeface="Montserrat"/>
              </a:rPr>
              <a:t>ask</a:t>
            </a:r>
            <a:r>
              <a:rPr lang="en" sz="1600">
                <a:solidFill>
                  <a:schemeClr val="lt1"/>
                </a:solidFill>
                <a:latin typeface="Montserrat Medium"/>
                <a:ea typeface="Montserrat Medium"/>
                <a:cs typeface="Montserrat Medium"/>
                <a:sym typeface="Montserrat Medium"/>
              </a:rPr>
              <a:t> the Barista or Receptionist for the </a:t>
            </a:r>
            <a:r>
              <a:rPr lang="en" sz="1600" b="1">
                <a:solidFill>
                  <a:srgbClr val="11BFF8"/>
                </a:solidFill>
                <a:latin typeface="Montserrat"/>
                <a:ea typeface="Montserrat"/>
                <a:cs typeface="Montserrat"/>
                <a:sym typeface="Montserrat"/>
              </a:rPr>
              <a:t>Official WiFi Name</a:t>
            </a:r>
            <a:endParaRPr sz="1600" b="1">
              <a:solidFill>
                <a:srgbClr val="11BFF8"/>
              </a:solidFill>
              <a:latin typeface="Montserrat"/>
              <a:ea typeface="Montserrat"/>
              <a:cs typeface="Montserrat"/>
              <a:sym typeface="Montserrat"/>
            </a:endParaRPr>
          </a:p>
        </p:txBody>
      </p:sp>
      <p:sp>
        <p:nvSpPr>
          <p:cNvPr id="278" name="Google Shape;278;p31"/>
          <p:cNvSpPr txBox="1">
            <a:spLocks noGrp="1"/>
          </p:cNvSpPr>
          <p:nvPr>
            <p:ph type="body" idx="1"/>
          </p:nvPr>
        </p:nvSpPr>
        <p:spPr>
          <a:xfrm>
            <a:off x="1143050" y="2057400"/>
            <a:ext cx="7648500" cy="828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a:solidFill>
                  <a:schemeClr val="lt1"/>
                </a:solidFill>
                <a:latin typeface="Montserrat Medium"/>
                <a:ea typeface="Montserrat Medium"/>
                <a:cs typeface="Montserrat Medium"/>
                <a:sym typeface="Montserrat Medium"/>
              </a:rPr>
              <a:t>If you have the option to </a:t>
            </a:r>
            <a:r>
              <a:rPr lang="en" sz="1600" b="1">
                <a:solidFill>
                  <a:srgbClr val="11BFF8"/>
                </a:solidFill>
                <a:latin typeface="Montserrat"/>
                <a:ea typeface="Montserrat"/>
                <a:cs typeface="Montserrat"/>
                <a:sym typeface="Montserrat"/>
              </a:rPr>
              <a:t>use</a:t>
            </a:r>
            <a:r>
              <a:rPr lang="en" sz="1600" b="1">
                <a:solidFill>
                  <a:schemeClr val="lt1"/>
                </a:solidFill>
                <a:latin typeface="Montserrat"/>
                <a:ea typeface="Montserrat"/>
                <a:cs typeface="Montserrat"/>
                <a:sym typeface="Montserrat"/>
              </a:rPr>
              <a:t> </a:t>
            </a:r>
            <a:r>
              <a:rPr lang="en" sz="1600">
                <a:solidFill>
                  <a:schemeClr val="lt1"/>
                </a:solidFill>
                <a:latin typeface="Montserrat Medium"/>
                <a:ea typeface="Montserrat Medium"/>
                <a:cs typeface="Montserrat Medium"/>
                <a:sym typeface="Montserrat Medium"/>
              </a:rPr>
              <a:t>your</a:t>
            </a:r>
            <a:r>
              <a:rPr lang="en" sz="1600" b="1">
                <a:solidFill>
                  <a:schemeClr val="lt1"/>
                </a:solidFill>
                <a:latin typeface="Montserrat"/>
                <a:ea typeface="Montserrat"/>
                <a:cs typeface="Montserrat"/>
                <a:sym typeface="Montserrat"/>
              </a:rPr>
              <a:t> </a:t>
            </a:r>
            <a:r>
              <a:rPr lang="en" sz="1600" b="1">
                <a:solidFill>
                  <a:srgbClr val="11BFF8"/>
                </a:solidFill>
                <a:latin typeface="Montserrat"/>
                <a:ea typeface="Montserrat"/>
                <a:cs typeface="Montserrat"/>
                <a:sym typeface="Montserrat"/>
              </a:rPr>
              <a:t>mobile data plan</a:t>
            </a:r>
            <a:r>
              <a:rPr lang="en" sz="1600">
                <a:solidFill>
                  <a:schemeClr val="lt1"/>
                </a:solidFill>
                <a:latin typeface="Montserrat Medium"/>
                <a:ea typeface="Montserrat Medium"/>
                <a:cs typeface="Montserrat Medium"/>
                <a:sym typeface="Montserrat Medium"/>
              </a:rPr>
              <a:t>,</a:t>
            </a:r>
            <a:endParaRPr sz="1600">
              <a:solidFill>
                <a:schemeClr val="lt1"/>
              </a:solidFill>
              <a:latin typeface="Montserrat Medium"/>
              <a:ea typeface="Montserrat Medium"/>
              <a:cs typeface="Montserrat Medium"/>
              <a:sym typeface="Montserrat Medium"/>
            </a:endParaRPr>
          </a:p>
          <a:p>
            <a:pPr marL="0" lvl="0" indent="0" algn="l" rtl="0">
              <a:lnSpc>
                <a:spcPct val="105000"/>
              </a:lnSpc>
              <a:spcBef>
                <a:spcPts val="0"/>
              </a:spcBef>
              <a:spcAft>
                <a:spcPts val="0"/>
              </a:spcAft>
              <a:buNone/>
            </a:pPr>
            <a:r>
              <a:rPr lang="en" sz="1600">
                <a:solidFill>
                  <a:schemeClr val="lt1"/>
                </a:solidFill>
                <a:latin typeface="Montserrat Medium"/>
                <a:ea typeface="Montserrat Medium"/>
                <a:cs typeface="Montserrat Medium"/>
                <a:sym typeface="Montserrat Medium"/>
              </a:rPr>
              <a:t>that’s better than public WiFi</a:t>
            </a:r>
            <a:endParaRPr sz="1600">
              <a:solidFill>
                <a:srgbClr val="FFFFFF"/>
              </a:solidFill>
              <a:latin typeface="Montserrat Medium"/>
              <a:ea typeface="Montserrat Medium"/>
              <a:cs typeface="Montserrat Medium"/>
              <a:sym typeface="Montserrat Medium"/>
            </a:endParaRPr>
          </a:p>
        </p:txBody>
      </p:sp>
      <p:pic>
        <p:nvPicPr>
          <p:cNvPr id="279" name="Google Shape;279;p31"/>
          <p:cNvPicPr preferRelativeResize="0"/>
          <p:nvPr/>
        </p:nvPicPr>
        <p:blipFill>
          <a:blip r:embed="rId4">
            <a:alphaModFix/>
          </a:blip>
          <a:stretch>
            <a:fillRect/>
          </a:stretch>
        </p:blipFill>
        <p:spPr>
          <a:xfrm>
            <a:off x="904875" y="2275075"/>
            <a:ext cx="133025" cy="145600"/>
          </a:xfrm>
          <a:prstGeom prst="rect">
            <a:avLst/>
          </a:prstGeom>
          <a:noFill/>
          <a:ln>
            <a:noFill/>
          </a:ln>
        </p:spPr>
      </p:pic>
      <p:pic>
        <p:nvPicPr>
          <p:cNvPr id="280" name="Google Shape;280;p31"/>
          <p:cNvPicPr preferRelativeResize="0"/>
          <p:nvPr/>
        </p:nvPicPr>
        <p:blipFill>
          <a:blip r:embed="rId4">
            <a:alphaModFix/>
          </a:blip>
          <a:stretch>
            <a:fillRect/>
          </a:stretch>
        </p:blipFill>
        <p:spPr>
          <a:xfrm>
            <a:off x="904875" y="3218050"/>
            <a:ext cx="133025" cy="145600"/>
          </a:xfrm>
          <a:prstGeom prst="rect">
            <a:avLst/>
          </a:prstGeom>
          <a:noFill/>
          <a:ln>
            <a:noFill/>
          </a:ln>
        </p:spPr>
      </p:pic>
      <p:pic>
        <p:nvPicPr>
          <p:cNvPr id="281" name="Google Shape;281;p31"/>
          <p:cNvPicPr preferRelativeResize="0"/>
          <p:nvPr/>
        </p:nvPicPr>
        <p:blipFill>
          <a:blip r:embed="rId4">
            <a:alphaModFix/>
          </a:blip>
          <a:stretch>
            <a:fillRect/>
          </a:stretch>
        </p:blipFill>
        <p:spPr>
          <a:xfrm>
            <a:off x="904875" y="4170550"/>
            <a:ext cx="133025" cy="14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50" y="-75"/>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pic>
        <p:nvPicPr>
          <p:cNvPr id="67" name="Google Shape;67;p14"/>
          <p:cNvPicPr preferRelativeResize="0"/>
          <p:nvPr/>
        </p:nvPicPr>
        <p:blipFill>
          <a:blip r:embed="rId3">
            <a:alphaModFix/>
          </a:blip>
          <a:stretch>
            <a:fillRect/>
          </a:stretch>
        </p:blipFill>
        <p:spPr>
          <a:xfrm>
            <a:off x="0" y="-75"/>
            <a:ext cx="9144000" cy="5143500"/>
          </a:xfrm>
          <a:prstGeom prst="rect">
            <a:avLst/>
          </a:prstGeom>
          <a:noFill/>
          <a:ln>
            <a:noFill/>
          </a:ln>
        </p:spPr>
      </p:pic>
      <p:pic>
        <p:nvPicPr>
          <p:cNvPr id="68" name="Google Shape;68;p14"/>
          <p:cNvPicPr preferRelativeResize="0"/>
          <p:nvPr/>
        </p:nvPicPr>
        <p:blipFill>
          <a:blip r:embed="rId4">
            <a:alphaModFix/>
          </a:blip>
          <a:stretch>
            <a:fillRect/>
          </a:stretch>
        </p:blipFill>
        <p:spPr>
          <a:xfrm>
            <a:off x="1293699" y="450113"/>
            <a:ext cx="6556700" cy="4243276"/>
          </a:xfrm>
          <a:prstGeom prst="rect">
            <a:avLst/>
          </a:prstGeom>
          <a:noFill/>
          <a:ln w="38100" cap="flat" cmpd="sng">
            <a:solidFill>
              <a:schemeClr val="lt1"/>
            </a:solidFill>
            <a:prstDash val="solid"/>
            <a:round/>
            <a:headEnd type="none" w="sm" len="sm"/>
            <a:tailEnd type="none" w="sm" len="sm"/>
          </a:ln>
        </p:spPr>
      </p:pic>
      <p:pic>
        <p:nvPicPr>
          <p:cNvPr id="69" name="Google Shape;69;p14"/>
          <p:cNvPicPr preferRelativeResize="0"/>
          <p:nvPr/>
        </p:nvPicPr>
        <p:blipFill>
          <a:blip r:embed="rId3">
            <a:alphaModFix/>
          </a:blip>
          <a:stretch>
            <a:fillRect/>
          </a:stretch>
        </p:blipFill>
        <p:spPr>
          <a:xfrm>
            <a:off x="0" y="-75"/>
            <a:ext cx="9144000" cy="5143500"/>
          </a:xfrm>
          <a:prstGeom prst="rect">
            <a:avLst/>
          </a:prstGeom>
          <a:noFill/>
          <a:ln>
            <a:noFill/>
          </a:ln>
        </p:spPr>
      </p:pic>
      <p:sp>
        <p:nvSpPr>
          <p:cNvPr id="70" name="Google Shape;70;p14"/>
          <p:cNvSpPr/>
          <p:nvPr/>
        </p:nvSpPr>
        <p:spPr>
          <a:xfrm>
            <a:off x="7782225" y="636250"/>
            <a:ext cx="87000" cy="368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71" name="Google Shape;71;p14"/>
          <p:cNvCxnSpPr/>
          <p:nvPr/>
        </p:nvCxnSpPr>
        <p:spPr>
          <a:xfrm rot="10800000">
            <a:off x="6315700" y="1962625"/>
            <a:ext cx="1125000" cy="9600"/>
          </a:xfrm>
          <a:prstGeom prst="straightConnector1">
            <a:avLst/>
          </a:prstGeom>
          <a:noFill/>
          <a:ln w="76200" cap="flat" cmpd="sng">
            <a:solidFill>
              <a:srgbClr val="FF0000"/>
            </a:solidFill>
            <a:prstDash val="solid"/>
            <a:round/>
            <a:headEnd type="none" w="med" len="med"/>
            <a:tailEnd type="none" w="med" len="med"/>
          </a:ln>
        </p:spPr>
      </p:cxnSp>
      <p:cxnSp>
        <p:nvCxnSpPr>
          <p:cNvPr id="72" name="Google Shape;72;p14"/>
          <p:cNvCxnSpPr/>
          <p:nvPr/>
        </p:nvCxnSpPr>
        <p:spPr>
          <a:xfrm rot="10800000">
            <a:off x="2180250" y="2961450"/>
            <a:ext cx="1136700" cy="8100"/>
          </a:xfrm>
          <a:prstGeom prst="straightConnector1">
            <a:avLst/>
          </a:prstGeom>
          <a:noFill/>
          <a:ln w="7620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287" name="Google Shape;287;p32"/>
          <p:cNvSpPr txBox="1">
            <a:spLocks noGrp="1"/>
          </p:cNvSpPr>
          <p:nvPr>
            <p:ph type="body" idx="1"/>
          </p:nvPr>
        </p:nvSpPr>
        <p:spPr>
          <a:xfrm>
            <a:off x="400050" y="986450"/>
            <a:ext cx="3771900" cy="8382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4000" b="1">
                <a:solidFill>
                  <a:srgbClr val="11BFF8"/>
                </a:solidFill>
                <a:latin typeface="Montserrat"/>
                <a:ea typeface="Montserrat"/>
                <a:cs typeface="Montserrat"/>
                <a:sym typeface="Montserrat"/>
              </a:rPr>
              <a:t>Ransomware </a:t>
            </a:r>
            <a:endParaRPr sz="4000" b="1">
              <a:solidFill>
                <a:srgbClr val="11BFF8"/>
              </a:solidFill>
              <a:latin typeface="Montserrat"/>
              <a:ea typeface="Montserrat"/>
              <a:cs typeface="Montserrat"/>
              <a:sym typeface="Montserrat"/>
            </a:endParaRPr>
          </a:p>
        </p:txBody>
      </p:sp>
      <p:pic>
        <p:nvPicPr>
          <p:cNvPr id="288" name="Google Shape;288;p32"/>
          <p:cNvPicPr preferRelativeResize="0"/>
          <p:nvPr/>
        </p:nvPicPr>
        <p:blipFill>
          <a:blip r:embed="rId3">
            <a:alphaModFix/>
          </a:blip>
          <a:stretch>
            <a:fillRect/>
          </a:stretch>
        </p:blipFill>
        <p:spPr>
          <a:xfrm>
            <a:off x="4295902" y="0"/>
            <a:ext cx="4848097" cy="5143500"/>
          </a:xfrm>
          <a:prstGeom prst="rect">
            <a:avLst/>
          </a:prstGeom>
          <a:noFill/>
          <a:ln>
            <a:noFill/>
          </a:ln>
        </p:spPr>
      </p:pic>
      <p:pic>
        <p:nvPicPr>
          <p:cNvPr id="289" name="Google Shape;289;p32"/>
          <p:cNvPicPr preferRelativeResize="0"/>
          <p:nvPr/>
        </p:nvPicPr>
        <p:blipFill>
          <a:blip r:embed="rId4">
            <a:alphaModFix/>
          </a:blip>
          <a:stretch>
            <a:fillRect/>
          </a:stretch>
        </p:blipFill>
        <p:spPr>
          <a:xfrm>
            <a:off x="7774050" y="4827621"/>
            <a:ext cx="1217607" cy="163475"/>
          </a:xfrm>
          <a:prstGeom prst="rect">
            <a:avLst/>
          </a:prstGeom>
          <a:noFill/>
          <a:ln>
            <a:noFill/>
          </a:ln>
        </p:spPr>
      </p:pic>
      <p:pic>
        <p:nvPicPr>
          <p:cNvPr id="290" name="Google Shape;290;p32"/>
          <p:cNvPicPr preferRelativeResize="0"/>
          <p:nvPr/>
        </p:nvPicPr>
        <p:blipFill>
          <a:blip r:embed="rId4">
            <a:alphaModFix/>
          </a:blip>
          <a:stretch>
            <a:fillRect/>
          </a:stretch>
        </p:blipFill>
        <p:spPr>
          <a:xfrm>
            <a:off x="152450" y="152396"/>
            <a:ext cx="1217607" cy="163475"/>
          </a:xfrm>
          <a:prstGeom prst="rect">
            <a:avLst/>
          </a:prstGeom>
          <a:noFill/>
          <a:ln>
            <a:noFill/>
          </a:ln>
        </p:spPr>
      </p:pic>
      <p:sp>
        <p:nvSpPr>
          <p:cNvPr id="291" name="Google Shape;291;p32"/>
          <p:cNvSpPr txBox="1">
            <a:spLocks noGrp="1"/>
          </p:cNvSpPr>
          <p:nvPr>
            <p:ph type="body" idx="1"/>
          </p:nvPr>
        </p:nvSpPr>
        <p:spPr>
          <a:xfrm>
            <a:off x="476250" y="2199925"/>
            <a:ext cx="3305100" cy="2619600"/>
          </a:xfrm>
          <a:prstGeom prst="rect">
            <a:avLst/>
          </a:prstGeom>
        </p:spPr>
        <p:txBody>
          <a:bodyPr spcFirstLastPara="1" wrap="square" lIns="91425" tIns="91425" rIns="91425" bIns="91425" anchor="ctr" anchorCtr="0">
            <a:normAutofit/>
          </a:bodyPr>
          <a:lstStyle/>
          <a:p>
            <a:pPr marL="0" marR="0" lvl="0" indent="0" algn="l" rtl="0">
              <a:lnSpc>
                <a:spcPct val="115000"/>
              </a:lnSpc>
              <a:spcBef>
                <a:spcPts val="0"/>
              </a:spcBef>
              <a:spcAft>
                <a:spcPts val="0"/>
              </a:spcAft>
              <a:buNone/>
            </a:pPr>
            <a:r>
              <a:rPr lang="en" sz="2400">
                <a:solidFill>
                  <a:srgbClr val="FFFFFF"/>
                </a:solidFill>
                <a:latin typeface="Kalam"/>
                <a:ea typeface="Kalam"/>
                <a:cs typeface="Kalam"/>
                <a:sym typeface="Kalam"/>
              </a:rPr>
              <a:t>When criminals hack your computer or network, lock you out, and demand a ransom to let you back in.</a:t>
            </a:r>
            <a:endParaRPr sz="2400">
              <a:solidFill>
                <a:srgbClr val="FFFFFF"/>
              </a:solidFill>
              <a:latin typeface="Kalam"/>
              <a:ea typeface="Kalam"/>
              <a:cs typeface="Kalam"/>
              <a:sym typeface="Kala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297" name="Google Shape;297;p33"/>
          <p:cNvPicPr preferRelativeResize="0"/>
          <p:nvPr/>
        </p:nvPicPr>
        <p:blipFill>
          <a:blip r:embed="rId3">
            <a:alphaModFix amt="8000"/>
          </a:blip>
          <a:stretch>
            <a:fillRect/>
          </a:stretch>
        </p:blipFill>
        <p:spPr>
          <a:xfrm>
            <a:off x="0" y="0"/>
            <a:ext cx="9144000" cy="5143500"/>
          </a:xfrm>
          <a:prstGeom prst="rect">
            <a:avLst/>
          </a:prstGeom>
          <a:noFill/>
          <a:ln>
            <a:noFill/>
          </a:ln>
        </p:spPr>
      </p:pic>
      <p:sp>
        <p:nvSpPr>
          <p:cNvPr id="298" name="Google Shape;298;p33"/>
          <p:cNvSpPr txBox="1">
            <a:spLocks noGrp="1"/>
          </p:cNvSpPr>
          <p:nvPr>
            <p:ph type="body" idx="1"/>
          </p:nvPr>
        </p:nvSpPr>
        <p:spPr>
          <a:xfrm>
            <a:off x="1182325" y="2803738"/>
            <a:ext cx="6543600" cy="564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Beware</a:t>
            </a:r>
            <a:r>
              <a:rPr lang="en" sz="1600">
                <a:solidFill>
                  <a:schemeClr val="lt1"/>
                </a:solidFill>
                <a:latin typeface="Montserrat Medium"/>
                <a:ea typeface="Montserrat Medium"/>
                <a:cs typeface="Montserrat Medium"/>
                <a:sym typeface="Montserrat Medium"/>
              </a:rPr>
              <a:t> of phishing emails with attachments</a:t>
            </a:r>
            <a:endParaRPr sz="1600">
              <a:solidFill>
                <a:schemeClr val="lt1"/>
              </a:solidFill>
              <a:latin typeface="Montserrat Medium"/>
              <a:ea typeface="Montserrat Medium"/>
              <a:cs typeface="Montserrat Medium"/>
              <a:sym typeface="Montserrat Medium"/>
            </a:endParaRPr>
          </a:p>
          <a:p>
            <a:pPr marL="0" lvl="0" indent="0" algn="l" rtl="0">
              <a:lnSpc>
                <a:spcPct val="105000"/>
              </a:lnSpc>
              <a:spcBef>
                <a:spcPts val="0"/>
              </a:spcBef>
              <a:spcAft>
                <a:spcPts val="0"/>
              </a:spcAft>
              <a:buNone/>
            </a:pPr>
            <a:r>
              <a:rPr lang="en" sz="1600">
                <a:solidFill>
                  <a:schemeClr val="lt1"/>
                </a:solidFill>
                <a:latin typeface="Montserrat Medium"/>
                <a:ea typeface="Montserrat Medium"/>
                <a:cs typeface="Montserrat Medium"/>
                <a:sym typeface="Montserrat Medium"/>
              </a:rPr>
              <a:t>(See phishing section)</a:t>
            </a:r>
            <a:endParaRPr sz="1600">
              <a:solidFill>
                <a:srgbClr val="FFFFFF"/>
              </a:solidFill>
              <a:latin typeface="Montserrat Medium"/>
              <a:ea typeface="Montserrat Medium"/>
              <a:cs typeface="Montserrat Medium"/>
              <a:sym typeface="Montserrat Medium"/>
            </a:endParaRPr>
          </a:p>
        </p:txBody>
      </p:sp>
      <p:sp>
        <p:nvSpPr>
          <p:cNvPr id="299" name="Google Shape;299;p33"/>
          <p:cNvSpPr txBox="1"/>
          <p:nvPr/>
        </p:nvSpPr>
        <p:spPr>
          <a:xfrm>
            <a:off x="1133475" y="670550"/>
            <a:ext cx="6543600" cy="800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b="1">
                <a:solidFill>
                  <a:srgbClr val="11BFF8"/>
                </a:solidFill>
                <a:latin typeface="Kalam"/>
                <a:ea typeface="Kalam"/>
                <a:cs typeface="Kalam"/>
                <a:sym typeface="Kalam"/>
              </a:rPr>
              <a:t>How to Avoid</a:t>
            </a:r>
            <a:r>
              <a:rPr lang="en" sz="4000" b="1">
                <a:solidFill>
                  <a:schemeClr val="lt1"/>
                </a:solidFill>
                <a:latin typeface="Kalam"/>
                <a:ea typeface="Kalam"/>
                <a:cs typeface="Kalam"/>
                <a:sym typeface="Kalam"/>
              </a:rPr>
              <a:t> Ransomware</a:t>
            </a:r>
            <a:endParaRPr sz="4000" b="1">
              <a:solidFill>
                <a:schemeClr val="lt1"/>
              </a:solidFill>
              <a:latin typeface="Kalam"/>
              <a:ea typeface="Kalam"/>
              <a:cs typeface="Kalam"/>
              <a:sym typeface="Kalam"/>
            </a:endParaRPr>
          </a:p>
        </p:txBody>
      </p:sp>
      <p:sp>
        <p:nvSpPr>
          <p:cNvPr id="300" name="Google Shape;300;p33"/>
          <p:cNvSpPr txBox="1">
            <a:spLocks noGrp="1"/>
          </p:cNvSpPr>
          <p:nvPr>
            <p:ph type="body" idx="1"/>
          </p:nvPr>
        </p:nvSpPr>
        <p:spPr>
          <a:xfrm>
            <a:off x="1182325" y="3558845"/>
            <a:ext cx="7334100" cy="5073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Don’t use</a:t>
            </a:r>
            <a:r>
              <a:rPr lang="en" sz="1600">
                <a:solidFill>
                  <a:srgbClr val="11BFF8"/>
                </a:solidFill>
                <a:latin typeface="Montserrat Medium"/>
                <a:ea typeface="Montserrat Medium"/>
                <a:cs typeface="Montserrat Medium"/>
                <a:sym typeface="Montserrat Medium"/>
              </a:rPr>
              <a:t> </a:t>
            </a:r>
            <a:r>
              <a:rPr lang="en" sz="1600">
                <a:solidFill>
                  <a:schemeClr val="lt1"/>
                </a:solidFill>
                <a:latin typeface="Montserrat Medium"/>
                <a:ea typeface="Montserrat Medium"/>
                <a:cs typeface="Montserrat Medium"/>
                <a:sym typeface="Montserrat Medium"/>
              </a:rPr>
              <a:t>your company email or password for personal stuff</a:t>
            </a:r>
            <a:endParaRPr sz="1600">
              <a:solidFill>
                <a:srgbClr val="FFFFFF"/>
              </a:solidFill>
              <a:latin typeface="Montserrat Medium"/>
              <a:ea typeface="Montserrat Medium"/>
              <a:cs typeface="Montserrat Medium"/>
              <a:sym typeface="Montserrat Medium"/>
            </a:endParaRPr>
          </a:p>
        </p:txBody>
      </p:sp>
      <p:sp>
        <p:nvSpPr>
          <p:cNvPr id="301" name="Google Shape;301;p33"/>
          <p:cNvSpPr txBox="1">
            <a:spLocks noGrp="1"/>
          </p:cNvSpPr>
          <p:nvPr>
            <p:ph type="body" idx="1"/>
          </p:nvPr>
        </p:nvSpPr>
        <p:spPr>
          <a:xfrm>
            <a:off x="1183450" y="1931238"/>
            <a:ext cx="7648500" cy="828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Don’t download</a:t>
            </a:r>
            <a:r>
              <a:rPr lang="en" sz="1600" b="1">
                <a:solidFill>
                  <a:schemeClr val="lt1"/>
                </a:solidFill>
                <a:latin typeface="Montserrat"/>
                <a:ea typeface="Montserrat"/>
                <a:cs typeface="Montserrat"/>
                <a:sym typeface="Montserrat"/>
              </a:rPr>
              <a:t> </a:t>
            </a:r>
            <a:r>
              <a:rPr lang="en" sz="1600">
                <a:solidFill>
                  <a:schemeClr val="lt1"/>
                </a:solidFill>
                <a:latin typeface="Montserrat Medium"/>
                <a:ea typeface="Montserrat Medium"/>
                <a:cs typeface="Montserrat Medium"/>
                <a:sym typeface="Montserrat Medium"/>
              </a:rPr>
              <a:t>files from random websites</a:t>
            </a:r>
            <a:endParaRPr sz="1600">
              <a:solidFill>
                <a:srgbClr val="FFFFFF"/>
              </a:solidFill>
              <a:latin typeface="Montserrat Medium"/>
              <a:ea typeface="Montserrat Medium"/>
              <a:cs typeface="Montserrat Medium"/>
              <a:sym typeface="Montserrat Medium"/>
            </a:endParaRPr>
          </a:p>
        </p:txBody>
      </p:sp>
      <p:sp>
        <p:nvSpPr>
          <p:cNvPr id="302" name="Google Shape;302;p33"/>
          <p:cNvSpPr txBox="1">
            <a:spLocks noGrp="1"/>
          </p:cNvSpPr>
          <p:nvPr>
            <p:ph type="body" idx="1"/>
          </p:nvPr>
        </p:nvSpPr>
        <p:spPr>
          <a:xfrm>
            <a:off x="1183450" y="4255106"/>
            <a:ext cx="7648500" cy="4263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Don’t store</a:t>
            </a:r>
            <a:r>
              <a:rPr lang="en" sz="1600">
                <a:solidFill>
                  <a:schemeClr val="lt1"/>
                </a:solidFill>
                <a:latin typeface="Montserrat Medium"/>
                <a:ea typeface="Montserrat Medium"/>
                <a:cs typeface="Montserrat Medium"/>
                <a:sym typeface="Montserrat Medium"/>
              </a:rPr>
              <a:t> password in text files or spreadsheets </a:t>
            </a:r>
            <a:endParaRPr sz="1600">
              <a:solidFill>
                <a:srgbClr val="FFFFFF"/>
              </a:solidFill>
              <a:latin typeface="Montserrat Medium"/>
              <a:ea typeface="Montserrat Medium"/>
              <a:cs typeface="Montserrat Medium"/>
              <a:sym typeface="Montserrat Medium"/>
            </a:endParaRPr>
          </a:p>
        </p:txBody>
      </p:sp>
      <p:pic>
        <p:nvPicPr>
          <p:cNvPr id="303" name="Google Shape;303;p33"/>
          <p:cNvPicPr preferRelativeResize="0"/>
          <p:nvPr/>
        </p:nvPicPr>
        <p:blipFill>
          <a:blip r:embed="rId4">
            <a:alphaModFix/>
          </a:blip>
          <a:stretch>
            <a:fillRect/>
          </a:stretch>
        </p:blipFill>
        <p:spPr>
          <a:xfrm>
            <a:off x="904875" y="2275075"/>
            <a:ext cx="133025" cy="145600"/>
          </a:xfrm>
          <a:prstGeom prst="rect">
            <a:avLst/>
          </a:prstGeom>
          <a:noFill/>
          <a:ln>
            <a:noFill/>
          </a:ln>
        </p:spPr>
      </p:pic>
      <p:pic>
        <p:nvPicPr>
          <p:cNvPr id="304" name="Google Shape;304;p33"/>
          <p:cNvPicPr preferRelativeResize="0"/>
          <p:nvPr/>
        </p:nvPicPr>
        <p:blipFill>
          <a:blip r:embed="rId4">
            <a:alphaModFix/>
          </a:blip>
          <a:stretch>
            <a:fillRect/>
          </a:stretch>
        </p:blipFill>
        <p:spPr>
          <a:xfrm>
            <a:off x="904875" y="2903725"/>
            <a:ext cx="133025" cy="145600"/>
          </a:xfrm>
          <a:prstGeom prst="rect">
            <a:avLst/>
          </a:prstGeom>
          <a:noFill/>
          <a:ln>
            <a:noFill/>
          </a:ln>
        </p:spPr>
      </p:pic>
      <p:pic>
        <p:nvPicPr>
          <p:cNvPr id="305" name="Google Shape;305;p33"/>
          <p:cNvPicPr preferRelativeResize="0"/>
          <p:nvPr/>
        </p:nvPicPr>
        <p:blipFill>
          <a:blip r:embed="rId4">
            <a:alphaModFix/>
          </a:blip>
          <a:stretch>
            <a:fillRect/>
          </a:stretch>
        </p:blipFill>
        <p:spPr>
          <a:xfrm>
            <a:off x="904875" y="3741925"/>
            <a:ext cx="133025" cy="145600"/>
          </a:xfrm>
          <a:prstGeom prst="rect">
            <a:avLst/>
          </a:prstGeom>
          <a:noFill/>
          <a:ln>
            <a:noFill/>
          </a:ln>
        </p:spPr>
      </p:pic>
      <p:pic>
        <p:nvPicPr>
          <p:cNvPr id="306" name="Google Shape;306;p33"/>
          <p:cNvPicPr preferRelativeResize="0"/>
          <p:nvPr/>
        </p:nvPicPr>
        <p:blipFill>
          <a:blip r:embed="rId4">
            <a:alphaModFix/>
          </a:blip>
          <a:stretch>
            <a:fillRect/>
          </a:stretch>
        </p:blipFill>
        <p:spPr>
          <a:xfrm>
            <a:off x="904875" y="4408675"/>
            <a:ext cx="133025" cy="145600"/>
          </a:xfrm>
          <a:prstGeom prst="rect">
            <a:avLst/>
          </a:prstGeom>
          <a:noFill/>
          <a:ln>
            <a:noFill/>
          </a:ln>
        </p:spPr>
      </p:pic>
      <p:pic>
        <p:nvPicPr>
          <p:cNvPr id="307" name="Google Shape;307;p33"/>
          <p:cNvPicPr preferRelativeResize="0"/>
          <p:nvPr/>
        </p:nvPicPr>
        <p:blipFill>
          <a:blip r:embed="rId5">
            <a:alphaModFix/>
          </a:blip>
          <a:stretch>
            <a:fillRect/>
          </a:stretch>
        </p:blipFill>
        <p:spPr>
          <a:xfrm>
            <a:off x="7774050" y="4827621"/>
            <a:ext cx="1217607" cy="163475"/>
          </a:xfrm>
          <a:prstGeom prst="rect">
            <a:avLst/>
          </a:prstGeom>
          <a:noFill/>
          <a:ln>
            <a:noFill/>
          </a:ln>
        </p:spPr>
      </p:pic>
      <p:pic>
        <p:nvPicPr>
          <p:cNvPr id="308" name="Google Shape;308;p33"/>
          <p:cNvPicPr preferRelativeResize="0"/>
          <p:nvPr/>
        </p:nvPicPr>
        <p:blipFill>
          <a:blip r:embed="rId5">
            <a:alphaModFix/>
          </a:blip>
          <a:stretch>
            <a:fillRect/>
          </a:stretch>
        </p:blipFill>
        <p:spPr>
          <a:xfrm>
            <a:off x="152450" y="152396"/>
            <a:ext cx="1217607" cy="163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p:nvPr/>
        </p:nvSpPr>
        <p:spPr>
          <a:xfrm>
            <a:off x="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314" name="Google Shape;314;p34"/>
          <p:cNvSpPr txBox="1">
            <a:spLocks noGrp="1"/>
          </p:cNvSpPr>
          <p:nvPr>
            <p:ph type="body" idx="1"/>
          </p:nvPr>
        </p:nvSpPr>
        <p:spPr>
          <a:xfrm>
            <a:off x="1051563" y="3919538"/>
            <a:ext cx="3943500" cy="4857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Encrypt</a:t>
            </a:r>
            <a:r>
              <a:rPr lang="en" sz="1600">
                <a:solidFill>
                  <a:schemeClr val="lt1"/>
                </a:solidFill>
                <a:latin typeface="Montserrat Medium"/>
                <a:ea typeface="Montserrat Medium"/>
                <a:cs typeface="Montserrat Medium"/>
                <a:sym typeface="Montserrat Medium"/>
              </a:rPr>
              <a:t> the data on the USB device in case you lose it or it gets stolen.</a:t>
            </a:r>
            <a:endParaRPr sz="1600">
              <a:solidFill>
                <a:srgbClr val="FFFFFF"/>
              </a:solidFill>
              <a:latin typeface="Montserrat Medium"/>
              <a:ea typeface="Montserrat Medium"/>
              <a:cs typeface="Montserrat Medium"/>
              <a:sym typeface="Montserrat Medium"/>
            </a:endParaRPr>
          </a:p>
        </p:txBody>
      </p:sp>
      <p:sp>
        <p:nvSpPr>
          <p:cNvPr id="315" name="Google Shape;315;p34"/>
          <p:cNvSpPr txBox="1"/>
          <p:nvPr/>
        </p:nvSpPr>
        <p:spPr>
          <a:xfrm>
            <a:off x="1075000" y="487675"/>
            <a:ext cx="3725700" cy="1416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b="1">
                <a:solidFill>
                  <a:schemeClr val="lt1"/>
                </a:solidFill>
                <a:latin typeface="Kalam"/>
                <a:ea typeface="Kalam"/>
                <a:cs typeface="Kalam"/>
                <a:sym typeface="Kalam"/>
              </a:rPr>
              <a:t>How to use USB Safely</a:t>
            </a:r>
            <a:endParaRPr sz="4000" b="1">
              <a:solidFill>
                <a:schemeClr val="lt1"/>
              </a:solidFill>
              <a:latin typeface="Kalam"/>
              <a:ea typeface="Kalam"/>
              <a:cs typeface="Kalam"/>
              <a:sym typeface="Kalam"/>
            </a:endParaRPr>
          </a:p>
        </p:txBody>
      </p:sp>
      <p:sp>
        <p:nvSpPr>
          <p:cNvPr id="316" name="Google Shape;316;p34"/>
          <p:cNvSpPr txBox="1">
            <a:spLocks noGrp="1"/>
          </p:cNvSpPr>
          <p:nvPr>
            <p:ph type="body" idx="1"/>
          </p:nvPr>
        </p:nvSpPr>
        <p:spPr>
          <a:xfrm>
            <a:off x="1076400" y="2280225"/>
            <a:ext cx="3828900" cy="4002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Avoid</a:t>
            </a:r>
            <a:r>
              <a:rPr lang="en" sz="1600">
                <a:solidFill>
                  <a:schemeClr val="lt1"/>
                </a:solidFill>
                <a:latin typeface="Montserrat Medium"/>
                <a:ea typeface="Montserrat Medium"/>
                <a:cs typeface="Montserrat Medium"/>
                <a:sym typeface="Montserrat Medium"/>
              </a:rPr>
              <a:t> public charging stations.</a:t>
            </a:r>
            <a:endParaRPr sz="1600">
              <a:solidFill>
                <a:schemeClr val="lt1"/>
              </a:solidFill>
              <a:latin typeface="Montserrat Medium"/>
              <a:ea typeface="Montserrat Medium"/>
              <a:cs typeface="Montserrat Medium"/>
              <a:sym typeface="Montserrat Medium"/>
            </a:endParaRPr>
          </a:p>
          <a:p>
            <a:pPr marL="0" lvl="0" indent="0" algn="l" rtl="0">
              <a:lnSpc>
                <a:spcPct val="105000"/>
              </a:lnSpc>
              <a:spcBef>
                <a:spcPts val="0"/>
              </a:spcBef>
              <a:spcAft>
                <a:spcPts val="0"/>
              </a:spcAft>
              <a:buNone/>
            </a:pPr>
            <a:r>
              <a:rPr lang="en" sz="1600">
                <a:solidFill>
                  <a:schemeClr val="lt1"/>
                </a:solidFill>
                <a:latin typeface="Montserrat Medium"/>
                <a:ea typeface="Montserrat Medium"/>
                <a:cs typeface="Montserrat Medium"/>
                <a:sym typeface="Montserrat Medium"/>
              </a:rPr>
              <a:t>They may be compromised.</a:t>
            </a:r>
            <a:endParaRPr sz="1600">
              <a:solidFill>
                <a:srgbClr val="FFFFFF"/>
              </a:solidFill>
              <a:latin typeface="Montserrat Medium"/>
              <a:ea typeface="Montserrat Medium"/>
              <a:cs typeface="Montserrat Medium"/>
              <a:sym typeface="Montserrat Medium"/>
            </a:endParaRPr>
          </a:p>
        </p:txBody>
      </p:sp>
      <p:sp>
        <p:nvSpPr>
          <p:cNvPr id="317" name="Google Shape;317;p34"/>
          <p:cNvSpPr txBox="1">
            <a:spLocks noGrp="1"/>
          </p:cNvSpPr>
          <p:nvPr>
            <p:ph type="body" idx="1"/>
          </p:nvPr>
        </p:nvSpPr>
        <p:spPr>
          <a:xfrm>
            <a:off x="1066750" y="3052650"/>
            <a:ext cx="3943500" cy="4002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Don’t plug</a:t>
            </a:r>
            <a:r>
              <a:rPr lang="en" sz="1600">
                <a:solidFill>
                  <a:schemeClr val="lt1"/>
                </a:solidFill>
                <a:latin typeface="Montserrat Medium"/>
                <a:ea typeface="Montserrat Medium"/>
                <a:cs typeface="Montserrat Medium"/>
                <a:sym typeface="Montserrat Medium"/>
              </a:rPr>
              <a:t> any USB that isn’t</a:t>
            </a:r>
            <a:br>
              <a:rPr lang="en" sz="1600">
                <a:solidFill>
                  <a:schemeClr val="lt1"/>
                </a:solidFill>
                <a:latin typeface="Montserrat Medium"/>
                <a:ea typeface="Montserrat Medium"/>
                <a:cs typeface="Montserrat Medium"/>
                <a:sym typeface="Montserrat Medium"/>
              </a:rPr>
            </a:br>
            <a:r>
              <a:rPr lang="en" sz="1600">
                <a:solidFill>
                  <a:schemeClr val="lt1"/>
                </a:solidFill>
                <a:latin typeface="Montserrat Medium"/>
                <a:ea typeface="Montserrat Medium"/>
                <a:cs typeface="Montserrat Medium"/>
                <a:sym typeface="Montserrat Medium"/>
              </a:rPr>
              <a:t>yours into your device</a:t>
            </a:r>
            <a:endParaRPr sz="1600">
              <a:solidFill>
                <a:srgbClr val="FFFFFF"/>
              </a:solidFill>
              <a:latin typeface="Montserrat Medium"/>
              <a:ea typeface="Montserrat Medium"/>
              <a:cs typeface="Montserrat Medium"/>
              <a:sym typeface="Montserrat Medium"/>
            </a:endParaRPr>
          </a:p>
        </p:txBody>
      </p:sp>
      <p:pic>
        <p:nvPicPr>
          <p:cNvPr id="318" name="Google Shape;318;p34"/>
          <p:cNvPicPr preferRelativeResize="0"/>
          <p:nvPr/>
        </p:nvPicPr>
        <p:blipFill>
          <a:blip r:embed="rId3">
            <a:alphaModFix/>
          </a:blip>
          <a:stretch>
            <a:fillRect/>
          </a:stretch>
        </p:blipFill>
        <p:spPr>
          <a:xfrm>
            <a:off x="904875" y="2275075"/>
            <a:ext cx="133025" cy="145600"/>
          </a:xfrm>
          <a:prstGeom prst="rect">
            <a:avLst/>
          </a:prstGeom>
          <a:noFill/>
          <a:ln>
            <a:noFill/>
          </a:ln>
        </p:spPr>
      </p:pic>
      <p:pic>
        <p:nvPicPr>
          <p:cNvPr id="319" name="Google Shape;319;p34"/>
          <p:cNvPicPr preferRelativeResize="0"/>
          <p:nvPr/>
        </p:nvPicPr>
        <p:blipFill>
          <a:blip r:embed="rId3">
            <a:alphaModFix/>
          </a:blip>
          <a:stretch>
            <a:fillRect/>
          </a:stretch>
        </p:blipFill>
        <p:spPr>
          <a:xfrm>
            <a:off x="904875" y="3037075"/>
            <a:ext cx="133025" cy="145600"/>
          </a:xfrm>
          <a:prstGeom prst="rect">
            <a:avLst/>
          </a:prstGeom>
          <a:noFill/>
          <a:ln>
            <a:noFill/>
          </a:ln>
        </p:spPr>
      </p:pic>
      <p:pic>
        <p:nvPicPr>
          <p:cNvPr id="320" name="Google Shape;320;p34"/>
          <p:cNvPicPr preferRelativeResize="0"/>
          <p:nvPr/>
        </p:nvPicPr>
        <p:blipFill>
          <a:blip r:embed="rId4">
            <a:alphaModFix/>
          </a:blip>
          <a:stretch>
            <a:fillRect/>
          </a:stretch>
        </p:blipFill>
        <p:spPr>
          <a:xfrm>
            <a:off x="5578055" y="0"/>
            <a:ext cx="3565940" cy="5143499"/>
          </a:xfrm>
          <a:prstGeom prst="rect">
            <a:avLst/>
          </a:prstGeom>
          <a:noFill/>
          <a:ln>
            <a:noFill/>
          </a:ln>
        </p:spPr>
      </p:pic>
      <p:pic>
        <p:nvPicPr>
          <p:cNvPr id="321" name="Google Shape;321;p34"/>
          <p:cNvPicPr preferRelativeResize="0"/>
          <p:nvPr/>
        </p:nvPicPr>
        <p:blipFill>
          <a:blip r:embed="rId3">
            <a:alphaModFix/>
          </a:blip>
          <a:stretch>
            <a:fillRect/>
          </a:stretch>
        </p:blipFill>
        <p:spPr>
          <a:xfrm>
            <a:off x="904875" y="3956238"/>
            <a:ext cx="133025" cy="145600"/>
          </a:xfrm>
          <a:prstGeom prst="rect">
            <a:avLst/>
          </a:prstGeom>
          <a:noFill/>
          <a:ln>
            <a:noFill/>
          </a:ln>
        </p:spPr>
      </p:pic>
      <p:pic>
        <p:nvPicPr>
          <p:cNvPr id="322" name="Google Shape;322;p34"/>
          <p:cNvPicPr preferRelativeResize="0"/>
          <p:nvPr/>
        </p:nvPicPr>
        <p:blipFill>
          <a:blip r:embed="rId5">
            <a:alphaModFix/>
          </a:blip>
          <a:stretch>
            <a:fillRect/>
          </a:stretch>
        </p:blipFill>
        <p:spPr>
          <a:xfrm>
            <a:off x="7774050" y="4827621"/>
            <a:ext cx="1217607" cy="163475"/>
          </a:xfrm>
          <a:prstGeom prst="rect">
            <a:avLst/>
          </a:prstGeom>
          <a:noFill/>
          <a:ln>
            <a:noFill/>
          </a:ln>
        </p:spPr>
      </p:pic>
      <p:pic>
        <p:nvPicPr>
          <p:cNvPr id="323" name="Google Shape;323;p34"/>
          <p:cNvPicPr preferRelativeResize="0"/>
          <p:nvPr/>
        </p:nvPicPr>
        <p:blipFill>
          <a:blip r:embed="rId5">
            <a:alphaModFix/>
          </a:blip>
          <a:stretch>
            <a:fillRect/>
          </a:stretch>
        </p:blipFill>
        <p:spPr>
          <a:xfrm>
            <a:off x="152450" y="152396"/>
            <a:ext cx="1217607" cy="163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329" name="Google Shape;329;p35"/>
          <p:cNvSpPr txBox="1"/>
          <p:nvPr/>
        </p:nvSpPr>
        <p:spPr>
          <a:xfrm>
            <a:off x="798775" y="370325"/>
            <a:ext cx="8051100" cy="800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b="1">
                <a:solidFill>
                  <a:schemeClr val="lt1"/>
                </a:solidFill>
                <a:latin typeface="Kalam"/>
                <a:ea typeface="Kalam"/>
                <a:cs typeface="Kalam"/>
                <a:sym typeface="Kalam"/>
              </a:rPr>
              <a:t>What is </a:t>
            </a:r>
            <a:r>
              <a:rPr lang="en" sz="4000" b="1">
                <a:solidFill>
                  <a:srgbClr val="11BFF8"/>
                </a:solidFill>
                <a:latin typeface="Kalam"/>
                <a:ea typeface="Kalam"/>
                <a:cs typeface="Kalam"/>
                <a:sym typeface="Kalam"/>
              </a:rPr>
              <a:t>Wire Fraud</a:t>
            </a:r>
            <a:r>
              <a:rPr lang="en" sz="4000" b="1">
                <a:solidFill>
                  <a:schemeClr val="lt1"/>
                </a:solidFill>
                <a:latin typeface="Kalam"/>
                <a:ea typeface="Kalam"/>
                <a:cs typeface="Kalam"/>
                <a:sym typeface="Kalam"/>
              </a:rPr>
              <a:t>?</a:t>
            </a:r>
            <a:endParaRPr sz="4000" b="1">
              <a:solidFill>
                <a:schemeClr val="lt1"/>
              </a:solidFill>
              <a:latin typeface="Kalam"/>
              <a:ea typeface="Kalam"/>
              <a:cs typeface="Kalam"/>
              <a:sym typeface="Kalam"/>
            </a:endParaRPr>
          </a:p>
        </p:txBody>
      </p:sp>
      <p:sp>
        <p:nvSpPr>
          <p:cNvPr id="330" name="Google Shape;330;p35"/>
          <p:cNvSpPr txBox="1">
            <a:spLocks noGrp="1"/>
          </p:cNvSpPr>
          <p:nvPr>
            <p:ph type="body" idx="1"/>
          </p:nvPr>
        </p:nvSpPr>
        <p:spPr>
          <a:xfrm>
            <a:off x="828675" y="3843275"/>
            <a:ext cx="7866300" cy="828600"/>
          </a:xfrm>
          <a:prstGeom prst="rect">
            <a:avLst/>
          </a:prstGeom>
          <a:noFill/>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a:solidFill>
                  <a:schemeClr val="lt1"/>
                </a:solidFill>
                <a:latin typeface="Montserrat"/>
                <a:ea typeface="Montserrat"/>
                <a:cs typeface="Montserrat"/>
                <a:sym typeface="Montserrat"/>
              </a:rPr>
              <a:t>If you’re tricked into wiring money to a fraudulent bank account, the bank may not be there to help you. After all, it’s </a:t>
            </a:r>
            <a:r>
              <a:rPr lang="en" sz="1600" b="1">
                <a:solidFill>
                  <a:srgbClr val="11BFF8"/>
                </a:solidFill>
                <a:latin typeface="Montserrat"/>
                <a:ea typeface="Montserrat"/>
                <a:cs typeface="Montserrat"/>
                <a:sym typeface="Montserrat"/>
              </a:rPr>
              <a:t>you who transferred the money</a:t>
            </a:r>
            <a:r>
              <a:rPr lang="en" sz="1600">
                <a:solidFill>
                  <a:schemeClr val="lt1"/>
                </a:solidFill>
                <a:latin typeface="Montserrat"/>
                <a:ea typeface="Montserrat"/>
                <a:cs typeface="Montserrat"/>
                <a:sym typeface="Montserrat"/>
              </a:rPr>
              <a:t>, not the criminal.</a:t>
            </a:r>
            <a:endParaRPr sz="1600">
              <a:solidFill>
                <a:srgbClr val="FFFFFF"/>
              </a:solidFill>
              <a:latin typeface="Montserrat"/>
              <a:ea typeface="Montserrat"/>
              <a:cs typeface="Montserrat"/>
              <a:sym typeface="Montserrat"/>
            </a:endParaRPr>
          </a:p>
        </p:txBody>
      </p:sp>
      <p:sp>
        <p:nvSpPr>
          <p:cNvPr id="331" name="Google Shape;331;p35"/>
          <p:cNvSpPr txBox="1">
            <a:spLocks noGrp="1"/>
          </p:cNvSpPr>
          <p:nvPr>
            <p:ph type="body" idx="1"/>
          </p:nvPr>
        </p:nvSpPr>
        <p:spPr>
          <a:xfrm>
            <a:off x="1046500" y="2939700"/>
            <a:ext cx="7648500" cy="684000"/>
          </a:xfrm>
          <a:prstGeom prst="rect">
            <a:avLst/>
          </a:prstGeom>
          <a:noFill/>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a:solidFill>
                  <a:schemeClr val="lt1"/>
                </a:solidFill>
                <a:latin typeface="Montserrat"/>
                <a:ea typeface="Montserrat"/>
                <a:cs typeface="Montserrat"/>
                <a:sym typeface="Montserrat"/>
              </a:rPr>
              <a:t>They hacked one of your vendors and sent you an invoice with fake</a:t>
            </a:r>
            <a:br>
              <a:rPr lang="en" sz="1600">
                <a:solidFill>
                  <a:schemeClr val="lt1"/>
                </a:solidFill>
                <a:latin typeface="Montserrat"/>
                <a:ea typeface="Montserrat"/>
                <a:cs typeface="Montserrat"/>
                <a:sym typeface="Montserrat"/>
              </a:rPr>
            </a:br>
            <a:r>
              <a:rPr lang="en" sz="1600">
                <a:solidFill>
                  <a:schemeClr val="lt1"/>
                </a:solidFill>
                <a:latin typeface="Montserrat"/>
                <a:ea typeface="Montserrat"/>
                <a:cs typeface="Montserrat"/>
                <a:sym typeface="Montserrat"/>
              </a:rPr>
              <a:t>bank information.</a:t>
            </a:r>
            <a:endParaRPr sz="1600">
              <a:solidFill>
                <a:schemeClr val="lt1"/>
              </a:solidFill>
              <a:latin typeface="Montserrat"/>
              <a:ea typeface="Montserrat"/>
              <a:cs typeface="Montserrat"/>
              <a:sym typeface="Montserrat"/>
            </a:endParaRPr>
          </a:p>
        </p:txBody>
      </p:sp>
      <p:sp>
        <p:nvSpPr>
          <p:cNvPr id="332" name="Google Shape;332;p35"/>
          <p:cNvSpPr txBox="1"/>
          <p:nvPr/>
        </p:nvSpPr>
        <p:spPr>
          <a:xfrm>
            <a:off x="828675" y="1326500"/>
            <a:ext cx="786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lt1"/>
                </a:solidFill>
                <a:latin typeface="Montserrat SemiBold"/>
                <a:ea typeface="Montserrat SemiBold"/>
                <a:cs typeface="Montserrat SemiBold"/>
                <a:sym typeface="Montserrat SemiBold"/>
              </a:rPr>
              <a:t>It’s when you’re tricked into wiring money to a fraudulent bank account</a:t>
            </a:r>
            <a:r>
              <a:rPr lang="en" sz="1600">
                <a:solidFill>
                  <a:schemeClr val="lt1"/>
                </a:solidFill>
                <a:latin typeface="Montserrat"/>
                <a:ea typeface="Montserrat"/>
                <a:cs typeface="Montserrat"/>
                <a:sym typeface="Montserrat"/>
              </a:rPr>
              <a:t>. For example: </a:t>
            </a:r>
            <a:endParaRPr sz="1600">
              <a:latin typeface="Montserrat"/>
              <a:ea typeface="Montserrat"/>
              <a:cs typeface="Montserrat"/>
              <a:sym typeface="Montserrat"/>
            </a:endParaRPr>
          </a:p>
        </p:txBody>
      </p:sp>
      <p:sp>
        <p:nvSpPr>
          <p:cNvPr id="333" name="Google Shape;333;p35"/>
          <p:cNvSpPr txBox="1"/>
          <p:nvPr/>
        </p:nvSpPr>
        <p:spPr>
          <a:xfrm>
            <a:off x="1061950" y="2299288"/>
            <a:ext cx="7200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a:solidFill>
                  <a:schemeClr val="lt1"/>
                </a:solidFill>
                <a:latin typeface="Montserrat"/>
                <a:ea typeface="Montserrat"/>
                <a:cs typeface="Montserrat"/>
                <a:sym typeface="Montserrat"/>
              </a:rPr>
              <a:t>An urgent request to wire money from a criminal who impersonates your  CEO through hacking your CEO’s email account.</a:t>
            </a:r>
            <a:endParaRPr/>
          </a:p>
        </p:txBody>
      </p:sp>
      <p:pic>
        <p:nvPicPr>
          <p:cNvPr id="334" name="Google Shape;334;p35"/>
          <p:cNvPicPr preferRelativeResize="0"/>
          <p:nvPr/>
        </p:nvPicPr>
        <p:blipFill>
          <a:blip r:embed="rId3">
            <a:alphaModFix/>
          </a:blip>
          <a:stretch>
            <a:fillRect/>
          </a:stretch>
        </p:blipFill>
        <p:spPr>
          <a:xfrm>
            <a:off x="904875" y="2446525"/>
            <a:ext cx="133025" cy="145600"/>
          </a:xfrm>
          <a:prstGeom prst="rect">
            <a:avLst/>
          </a:prstGeom>
          <a:noFill/>
          <a:ln>
            <a:noFill/>
          </a:ln>
        </p:spPr>
      </p:pic>
      <p:pic>
        <p:nvPicPr>
          <p:cNvPr id="335" name="Google Shape;335;p35"/>
          <p:cNvPicPr preferRelativeResize="0"/>
          <p:nvPr/>
        </p:nvPicPr>
        <p:blipFill>
          <a:blip r:embed="rId3">
            <a:alphaModFix/>
          </a:blip>
          <a:stretch>
            <a:fillRect/>
          </a:stretch>
        </p:blipFill>
        <p:spPr>
          <a:xfrm>
            <a:off x="904875" y="3084700"/>
            <a:ext cx="133025" cy="145600"/>
          </a:xfrm>
          <a:prstGeom prst="rect">
            <a:avLst/>
          </a:prstGeom>
          <a:noFill/>
          <a:ln>
            <a:noFill/>
          </a:ln>
        </p:spPr>
      </p:pic>
      <p:pic>
        <p:nvPicPr>
          <p:cNvPr id="336" name="Google Shape;336;p35"/>
          <p:cNvPicPr preferRelativeResize="0"/>
          <p:nvPr/>
        </p:nvPicPr>
        <p:blipFill>
          <a:blip r:embed="rId4">
            <a:alphaModFix/>
          </a:blip>
          <a:stretch>
            <a:fillRect/>
          </a:stretch>
        </p:blipFill>
        <p:spPr>
          <a:xfrm>
            <a:off x="295435" y="251200"/>
            <a:ext cx="876100" cy="9534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pic>
        <p:nvPicPr>
          <p:cNvPr id="342" name="Google Shape;342;p36"/>
          <p:cNvPicPr preferRelativeResize="0"/>
          <p:nvPr/>
        </p:nvPicPr>
        <p:blipFill>
          <a:blip r:embed="rId3">
            <a:alphaModFix amt="5000"/>
          </a:blip>
          <a:stretch>
            <a:fillRect/>
          </a:stretch>
        </p:blipFill>
        <p:spPr>
          <a:xfrm>
            <a:off x="14300" y="0"/>
            <a:ext cx="9143997" cy="5143499"/>
          </a:xfrm>
          <a:prstGeom prst="rect">
            <a:avLst/>
          </a:prstGeom>
          <a:noFill/>
          <a:ln>
            <a:noFill/>
          </a:ln>
        </p:spPr>
      </p:pic>
      <p:sp>
        <p:nvSpPr>
          <p:cNvPr id="343" name="Google Shape;343;p36"/>
          <p:cNvSpPr txBox="1">
            <a:spLocks noGrp="1"/>
          </p:cNvSpPr>
          <p:nvPr>
            <p:ph type="body" idx="1"/>
          </p:nvPr>
        </p:nvSpPr>
        <p:spPr>
          <a:xfrm>
            <a:off x="1143050" y="3418475"/>
            <a:ext cx="6543600" cy="5238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Verify </a:t>
            </a:r>
            <a:r>
              <a:rPr lang="en" sz="1600">
                <a:solidFill>
                  <a:schemeClr val="lt1"/>
                </a:solidFill>
                <a:latin typeface="Montserrat Medium"/>
                <a:ea typeface="Montserrat Medium"/>
                <a:cs typeface="Montserrat Medium"/>
                <a:sym typeface="Montserrat Medium"/>
              </a:rPr>
              <a:t>that the bank info match the one on file </a:t>
            </a:r>
            <a:endParaRPr sz="1600">
              <a:solidFill>
                <a:srgbClr val="FFFFFF"/>
              </a:solidFill>
              <a:latin typeface="Montserrat Medium"/>
              <a:ea typeface="Montserrat Medium"/>
              <a:cs typeface="Montserrat Medium"/>
              <a:sym typeface="Montserrat Medium"/>
            </a:endParaRPr>
          </a:p>
        </p:txBody>
      </p:sp>
      <p:sp>
        <p:nvSpPr>
          <p:cNvPr id="344" name="Google Shape;344;p36"/>
          <p:cNvSpPr txBox="1"/>
          <p:nvPr/>
        </p:nvSpPr>
        <p:spPr>
          <a:xfrm>
            <a:off x="1103575" y="741800"/>
            <a:ext cx="8051100" cy="800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4000" b="1">
                <a:solidFill>
                  <a:srgbClr val="11BFF8"/>
                </a:solidFill>
                <a:latin typeface="Kalam"/>
                <a:ea typeface="Kalam"/>
                <a:cs typeface="Kalam"/>
                <a:sym typeface="Kalam"/>
              </a:rPr>
              <a:t>How to Avoid</a:t>
            </a:r>
            <a:r>
              <a:rPr lang="en" sz="4000" b="1">
                <a:solidFill>
                  <a:schemeClr val="lt1"/>
                </a:solidFill>
                <a:latin typeface="Kalam"/>
                <a:ea typeface="Kalam"/>
                <a:cs typeface="Kalam"/>
                <a:sym typeface="Kalam"/>
              </a:rPr>
              <a:t> Wire Fraud:</a:t>
            </a:r>
            <a:endParaRPr sz="4000" b="1">
              <a:solidFill>
                <a:schemeClr val="lt1"/>
              </a:solidFill>
              <a:latin typeface="Kalam"/>
              <a:ea typeface="Kalam"/>
              <a:cs typeface="Kalam"/>
              <a:sym typeface="Kalam"/>
            </a:endParaRPr>
          </a:p>
        </p:txBody>
      </p:sp>
      <p:sp>
        <p:nvSpPr>
          <p:cNvPr id="345" name="Google Shape;345;p36"/>
          <p:cNvSpPr txBox="1">
            <a:spLocks noGrp="1"/>
          </p:cNvSpPr>
          <p:nvPr>
            <p:ph type="body" idx="1"/>
          </p:nvPr>
        </p:nvSpPr>
        <p:spPr>
          <a:xfrm>
            <a:off x="1143050" y="2680650"/>
            <a:ext cx="6781800" cy="6366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Call a known number</a:t>
            </a:r>
            <a:r>
              <a:rPr lang="en" sz="1600">
                <a:solidFill>
                  <a:schemeClr val="lt1"/>
                </a:solidFill>
                <a:latin typeface="Montserrat Medium"/>
                <a:ea typeface="Montserrat Medium"/>
                <a:cs typeface="Montserrat Medium"/>
                <a:sym typeface="Montserrat Medium"/>
              </a:rPr>
              <a:t> that you used before or from the vendor management system</a:t>
            </a:r>
            <a:endParaRPr sz="1600">
              <a:solidFill>
                <a:srgbClr val="FFFFFF"/>
              </a:solidFill>
              <a:latin typeface="Montserrat Medium"/>
              <a:ea typeface="Montserrat Medium"/>
              <a:cs typeface="Montserrat Medium"/>
              <a:sym typeface="Montserrat Medium"/>
            </a:endParaRPr>
          </a:p>
        </p:txBody>
      </p:sp>
      <p:sp>
        <p:nvSpPr>
          <p:cNvPr id="346" name="Google Shape;346;p36"/>
          <p:cNvSpPr txBox="1">
            <a:spLocks noGrp="1"/>
          </p:cNvSpPr>
          <p:nvPr>
            <p:ph type="body" idx="1"/>
          </p:nvPr>
        </p:nvSpPr>
        <p:spPr>
          <a:xfrm>
            <a:off x="1143050" y="2010050"/>
            <a:ext cx="6010200" cy="5238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Call and verify</a:t>
            </a:r>
            <a:r>
              <a:rPr lang="en" sz="1600">
                <a:solidFill>
                  <a:schemeClr val="lt1"/>
                </a:solidFill>
                <a:latin typeface="Montserrat Medium"/>
                <a:ea typeface="Montserrat Medium"/>
                <a:cs typeface="Montserrat Medium"/>
                <a:sym typeface="Montserrat Medium"/>
              </a:rPr>
              <a:t> any money Request</a:t>
            </a:r>
            <a:endParaRPr sz="1600">
              <a:solidFill>
                <a:srgbClr val="FFFFFF"/>
              </a:solidFill>
              <a:latin typeface="Montserrat Medium"/>
              <a:ea typeface="Montserrat Medium"/>
              <a:cs typeface="Montserrat Medium"/>
              <a:sym typeface="Montserrat Medium"/>
            </a:endParaRPr>
          </a:p>
        </p:txBody>
      </p:sp>
      <p:sp>
        <p:nvSpPr>
          <p:cNvPr id="347" name="Google Shape;347;p36"/>
          <p:cNvSpPr txBox="1">
            <a:spLocks noGrp="1"/>
          </p:cNvSpPr>
          <p:nvPr>
            <p:ph type="body" idx="1"/>
          </p:nvPr>
        </p:nvSpPr>
        <p:spPr>
          <a:xfrm>
            <a:off x="1116925" y="4092550"/>
            <a:ext cx="7360200" cy="547800"/>
          </a:xfrm>
          <a:prstGeom prst="rect">
            <a:avLst/>
          </a:prstGeom>
          <a:noFill/>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600" b="1">
                <a:solidFill>
                  <a:srgbClr val="11BFF8"/>
                </a:solidFill>
                <a:latin typeface="Montserrat"/>
                <a:ea typeface="Montserrat"/>
                <a:cs typeface="Montserrat"/>
                <a:sym typeface="Montserrat"/>
              </a:rPr>
              <a:t>Call and verify</a:t>
            </a:r>
            <a:r>
              <a:rPr lang="en" sz="1600">
                <a:solidFill>
                  <a:schemeClr val="lt1"/>
                </a:solidFill>
                <a:latin typeface="Montserrat Medium"/>
                <a:ea typeface="Montserrat Medium"/>
                <a:cs typeface="Montserrat Medium"/>
                <a:sym typeface="Montserrat Medium"/>
              </a:rPr>
              <a:t> any request to change info on file, like phone number, address or bank info</a:t>
            </a:r>
            <a:endParaRPr sz="1600">
              <a:solidFill>
                <a:srgbClr val="FFFFFF"/>
              </a:solidFill>
              <a:latin typeface="Montserrat Medium"/>
              <a:ea typeface="Montserrat Medium"/>
              <a:cs typeface="Montserrat Medium"/>
              <a:sym typeface="Montserrat Medium"/>
            </a:endParaRPr>
          </a:p>
        </p:txBody>
      </p:sp>
      <p:pic>
        <p:nvPicPr>
          <p:cNvPr id="348" name="Google Shape;348;p36"/>
          <p:cNvPicPr preferRelativeResize="0"/>
          <p:nvPr/>
        </p:nvPicPr>
        <p:blipFill>
          <a:blip r:embed="rId4">
            <a:alphaModFix/>
          </a:blip>
          <a:stretch>
            <a:fillRect/>
          </a:stretch>
        </p:blipFill>
        <p:spPr>
          <a:xfrm>
            <a:off x="904875" y="2198875"/>
            <a:ext cx="133025" cy="145600"/>
          </a:xfrm>
          <a:prstGeom prst="rect">
            <a:avLst/>
          </a:prstGeom>
          <a:noFill/>
          <a:ln>
            <a:noFill/>
          </a:ln>
        </p:spPr>
      </p:pic>
      <p:pic>
        <p:nvPicPr>
          <p:cNvPr id="349" name="Google Shape;349;p36"/>
          <p:cNvPicPr preferRelativeResize="0"/>
          <p:nvPr/>
        </p:nvPicPr>
        <p:blipFill>
          <a:blip r:embed="rId4">
            <a:alphaModFix/>
          </a:blip>
          <a:stretch>
            <a:fillRect/>
          </a:stretch>
        </p:blipFill>
        <p:spPr>
          <a:xfrm>
            <a:off x="904875" y="2808475"/>
            <a:ext cx="133025" cy="145600"/>
          </a:xfrm>
          <a:prstGeom prst="rect">
            <a:avLst/>
          </a:prstGeom>
          <a:noFill/>
          <a:ln>
            <a:noFill/>
          </a:ln>
        </p:spPr>
      </p:pic>
      <p:pic>
        <p:nvPicPr>
          <p:cNvPr id="350" name="Google Shape;350;p36"/>
          <p:cNvPicPr preferRelativeResize="0"/>
          <p:nvPr/>
        </p:nvPicPr>
        <p:blipFill>
          <a:blip r:embed="rId4">
            <a:alphaModFix/>
          </a:blip>
          <a:stretch>
            <a:fillRect/>
          </a:stretch>
        </p:blipFill>
        <p:spPr>
          <a:xfrm>
            <a:off x="904875" y="3599050"/>
            <a:ext cx="133025" cy="145600"/>
          </a:xfrm>
          <a:prstGeom prst="rect">
            <a:avLst/>
          </a:prstGeom>
          <a:noFill/>
          <a:ln>
            <a:noFill/>
          </a:ln>
        </p:spPr>
      </p:pic>
      <p:pic>
        <p:nvPicPr>
          <p:cNvPr id="351" name="Google Shape;351;p36"/>
          <p:cNvPicPr preferRelativeResize="0"/>
          <p:nvPr/>
        </p:nvPicPr>
        <p:blipFill>
          <a:blip r:embed="rId4">
            <a:alphaModFix/>
          </a:blip>
          <a:stretch>
            <a:fillRect/>
          </a:stretch>
        </p:blipFill>
        <p:spPr>
          <a:xfrm>
            <a:off x="904875" y="4151500"/>
            <a:ext cx="133025" cy="145600"/>
          </a:xfrm>
          <a:prstGeom prst="rect">
            <a:avLst/>
          </a:prstGeom>
          <a:noFill/>
          <a:ln>
            <a:noFill/>
          </a:ln>
        </p:spPr>
      </p:pic>
      <p:pic>
        <p:nvPicPr>
          <p:cNvPr id="352" name="Google Shape;352;p36"/>
          <p:cNvPicPr preferRelativeResize="0"/>
          <p:nvPr/>
        </p:nvPicPr>
        <p:blipFill>
          <a:blip r:embed="rId5">
            <a:alphaModFix/>
          </a:blip>
          <a:stretch>
            <a:fillRect/>
          </a:stretch>
        </p:blipFill>
        <p:spPr>
          <a:xfrm>
            <a:off x="7774050" y="4827621"/>
            <a:ext cx="1217607" cy="163475"/>
          </a:xfrm>
          <a:prstGeom prst="rect">
            <a:avLst/>
          </a:prstGeom>
          <a:noFill/>
          <a:ln>
            <a:noFill/>
          </a:ln>
        </p:spPr>
      </p:pic>
      <p:pic>
        <p:nvPicPr>
          <p:cNvPr id="353" name="Google Shape;353;p36"/>
          <p:cNvPicPr preferRelativeResize="0"/>
          <p:nvPr/>
        </p:nvPicPr>
        <p:blipFill>
          <a:blip r:embed="rId5">
            <a:alphaModFix/>
          </a:blip>
          <a:stretch>
            <a:fillRect/>
          </a:stretch>
        </p:blipFill>
        <p:spPr>
          <a:xfrm>
            <a:off x="152450" y="152396"/>
            <a:ext cx="1217607" cy="163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p:nvPr/>
        </p:nvSpPr>
        <p:spPr>
          <a:xfrm>
            <a:off x="0" y="0"/>
            <a:ext cx="9144000" cy="5143500"/>
          </a:xfrm>
          <a:prstGeom prst="rect">
            <a:avLst/>
          </a:prstGeom>
          <a:solidFill>
            <a:srgbClr val="05A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50" y="710500"/>
            <a:ext cx="9144000" cy="23136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txBox="1">
            <a:spLocks noGrp="1"/>
          </p:cNvSpPr>
          <p:nvPr>
            <p:ph type="ctrTitle"/>
          </p:nvPr>
        </p:nvSpPr>
        <p:spPr>
          <a:xfrm>
            <a:off x="-25" y="939100"/>
            <a:ext cx="9144000" cy="197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6000" b="1">
                <a:solidFill>
                  <a:schemeClr val="lt1"/>
                </a:solidFill>
                <a:latin typeface="Kalam"/>
                <a:ea typeface="Kalam"/>
                <a:cs typeface="Kalam"/>
                <a:sym typeface="Kalam"/>
              </a:rPr>
              <a:t>Whew!</a:t>
            </a:r>
            <a:endParaRPr sz="6000" b="1">
              <a:solidFill>
                <a:schemeClr val="lt1"/>
              </a:solidFill>
              <a:latin typeface="Kalam"/>
              <a:ea typeface="Kalam"/>
              <a:cs typeface="Kalam"/>
              <a:sym typeface="Kalam"/>
            </a:endParaRPr>
          </a:p>
          <a:p>
            <a:pPr marL="0" lvl="0" indent="0" algn="ctr" rtl="0">
              <a:spcBef>
                <a:spcPts val="0"/>
              </a:spcBef>
              <a:spcAft>
                <a:spcPts val="0"/>
              </a:spcAft>
              <a:buSzPts val="990"/>
              <a:buNone/>
            </a:pPr>
            <a:r>
              <a:rPr lang="en" sz="6000" b="1">
                <a:solidFill>
                  <a:schemeClr val="lt1"/>
                </a:solidFill>
                <a:latin typeface="Kalam"/>
                <a:ea typeface="Kalam"/>
                <a:cs typeface="Kalam"/>
                <a:sym typeface="Kalam"/>
              </a:rPr>
              <a:t>You made it.</a:t>
            </a:r>
            <a:endParaRPr sz="6000" b="1">
              <a:solidFill>
                <a:schemeClr val="lt1"/>
              </a:solidFill>
              <a:latin typeface="Kalam"/>
              <a:ea typeface="Kalam"/>
              <a:cs typeface="Kalam"/>
              <a:sym typeface="Kalam"/>
            </a:endParaRPr>
          </a:p>
        </p:txBody>
      </p:sp>
      <p:sp>
        <p:nvSpPr>
          <p:cNvPr id="361" name="Google Shape;361;p37"/>
          <p:cNvSpPr txBox="1">
            <a:spLocks noGrp="1"/>
          </p:cNvSpPr>
          <p:nvPr>
            <p:ph type="subTitle" idx="1"/>
          </p:nvPr>
        </p:nvSpPr>
        <p:spPr>
          <a:xfrm>
            <a:off x="50" y="3589275"/>
            <a:ext cx="9144000" cy="412500"/>
          </a:xfrm>
          <a:prstGeom prst="rect">
            <a:avLst/>
          </a:prstGeom>
        </p:spPr>
        <p:txBody>
          <a:bodyPr spcFirstLastPara="1" wrap="square" lIns="91425" tIns="91425" rIns="91425" bIns="91425" anchor="t" anchorCtr="0">
            <a:noAutofit/>
          </a:bodyPr>
          <a:lstStyle/>
          <a:p>
            <a:pPr marL="0" lvl="0" indent="0" algn="ctr" rtl="0">
              <a:lnSpc>
                <a:spcPct val="60000"/>
              </a:lnSpc>
              <a:spcBef>
                <a:spcPts val="0"/>
              </a:spcBef>
              <a:spcAft>
                <a:spcPts val="0"/>
              </a:spcAft>
              <a:buSzPts val="1018"/>
              <a:buNone/>
            </a:pPr>
            <a:r>
              <a:rPr lang="en" sz="2400">
                <a:solidFill>
                  <a:schemeClr val="lt1"/>
                </a:solidFill>
                <a:latin typeface="Kalam"/>
                <a:ea typeface="Kalam"/>
                <a:cs typeface="Kalam"/>
                <a:sym typeface="Kalam"/>
              </a:rPr>
              <a:t>Get more tips to </a:t>
            </a:r>
            <a:r>
              <a:rPr lang="en" sz="2400" b="1">
                <a:solidFill>
                  <a:schemeClr val="lt1"/>
                </a:solidFill>
                <a:latin typeface="Montserrat"/>
                <a:ea typeface="Montserrat"/>
                <a:cs typeface="Montserrat"/>
                <a:sym typeface="Montserrat"/>
              </a:rPr>
              <a:t>#stayWizer</a:t>
            </a:r>
            <a:r>
              <a:rPr lang="en" sz="2400">
                <a:solidFill>
                  <a:schemeClr val="lt1"/>
                </a:solidFill>
                <a:latin typeface="Kalam"/>
                <a:ea typeface="Kalam"/>
                <a:cs typeface="Kalam"/>
                <a:sym typeface="Kalam"/>
              </a:rPr>
              <a:t> online at</a:t>
            </a:r>
            <a:endParaRPr sz="2400">
              <a:solidFill>
                <a:schemeClr val="lt1"/>
              </a:solidFill>
              <a:latin typeface="Kalam"/>
              <a:ea typeface="Kalam"/>
              <a:cs typeface="Kalam"/>
              <a:sym typeface="Kalam"/>
            </a:endParaRPr>
          </a:p>
        </p:txBody>
      </p:sp>
      <p:pic>
        <p:nvPicPr>
          <p:cNvPr id="362" name="Google Shape;362;p37"/>
          <p:cNvPicPr preferRelativeResize="0"/>
          <p:nvPr/>
        </p:nvPicPr>
        <p:blipFill>
          <a:blip r:embed="rId3">
            <a:alphaModFix/>
          </a:blip>
          <a:stretch>
            <a:fillRect/>
          </a:stretch>
        </p:blipFill>
        <p:spPr>
          <a:xfrm>
            <a:off x="4171875" y="4791278"/>
            <a:ext cx="668850" cy="200025"/>
          </a:xfrm>
          <a:prstGeom prst="rect">
            <a:avLst/>
          </a:prstGeom>
          <a:noFill/>
          <a:ln>
            <a:noFill/>
          </a:ln>
        </p:spPr>
      </p:pic>
      <p:sp>
        <p:nvSpPr>
          <p:cNvPr id="363" name="Google Shape;363;p37"/>
          <p:cNvSpPr txBox="1"/>
          <p:nvPr/>
        </p:nvSpPr>
        <p:spPr>
          <a:xfrm>
            <a:off x="873848" y="4001775"/>
            <a:ext cx="7264904"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u="sng" dirty="0">
                <a:solidFill>
                  <a:schemeClr val="lt1"/>
                </a:solidFill>
                <a:latin typeface="Montserrat Medium"/>
                <a:ea typeface="Montserrat Medium"/>
                <a:cs typeface="Montserrat Medium"/>
                <a:sym typeface="Montserrat Mediu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wizer-training.com</a:t>
            </a:r>
            <a:endParaRPr sz="2400" u="sng" dirty="0">
              <a:solidFill>
                <a:schemeClr val="lt1"/>
              </a:solidFill>
              <a:latin typeface="Montserrat Medium"/>
              <a:ea typeface="Montserrat Medium"/>
              <a:cs typeface="Montserrat Medium"/>
              <a:sym typeface="Montserrat Medium"/>
            </a:endParaRPr>
          </a:p>
        </p:txBody>
      </p:sp>
      <p:pic>
        <p:nvPicPr>
          <p:cNvPr id="364" name="Google Shape;364;p37"/>
          <p:cNvPicPr preferRelativeResize="0"/>
          <p:nvPr/>
        </p:nvPicPr>
        <p:blipFill>
          <a:blip r:embed="rId5">
            <a:alphaModFix/>
          </a:blip>
          <a:stretch>
            <a:fillRect/>
          </a:stretch>
        </p:blipFill>
        <p:spPr>
          <a:xfrm>
            <a:off x="152450" y="152396"/>
            <a:ext cx="1217607" cy="163475"/>
          </a:xfrm>
          <a:prstGeom prst="rect">
            <a:avLst/>
          </a:prstGeom>
          <a:noFill/>
          <a:ln>
            <a:noFill/>
          </a:ln>
        </p:spPr>
      </p:pic>
      <p:pic>
        <p:nvPicPr>
          <p:cNvPr id="365" name="Google Shape;365;p37"/>
          <p:cNvPicPr preferRelativeResize="0"/>
          <p:nvPr/>
        </p:nvPicPr>
        <p:blipFill>
          <a:blip r:embed="rId5">
            <a:alphaModFix/>
          </a:blip>
          <a:stretch>
            <a:fillRect/>
          </a:stretch>
        </p:blipFill>
        <p:spPr>
          <a:xfrm>
            <a:off x="7774050" y="4827621"/>
            <a:ext cx="1217607" cy="163475"/>
          </a:xfrm>
          <a:prstGeom prst="rect">
            <a:avLst/>
          </a:prstGeom>
          <a:noFill/>
          <a:ln>
            <a:noFill/>
          </a:ln>
        </p:spPr>
      </p:pic>
      <p:pic>
        <p:nvPicPr>
          <p:cNvPr id="366" name="Google Shape;366;p37"/>
          <p:cNvPicPr preferRelativeResize="0"/>
          <p:nvPr/>
        </p:nvPicPr>
        <p:blipFill>
          <a:blip r:embed="rId6">
            <a:alphaModFix/>
          </a:blip>
          <a:stretch>
            <a:fillRect/>
          </a:stretch>
        </p:blipFill>
        <p:spPr>
          <a:xfrm>
            <a:off x="2820310" y="939100"/>
            <a:ext cx="876100" cy="953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p:nvPr/>
        </p:nvSpPr>
        <p:spPr>
          <a:xfrm>
            <a:off x="50" y="0"/>
            <a:ext cx="9144000" cy="5143500"/>
          </a:xfrm>
          <a:prstGeom prst="rect">
            <a:avLst/>
          </a:prstGeom>
          <a:solidFill>
            <a:srgbClr val="05A9D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a:p>
        </p:txBody>
      </p:sp>
      <p:sp>
        <p:nvSpPr>
          <p:cNvPr id="78" name="Google Shape;78;p15"/>
          <p:cNvSpPr txBox="1">
            <a:spLocks noGrp="1"/>
          </p:cNvSpPr>
          <p:nvPr>
            <p:ph type="title"/>
          </p:nvPr>
        </p:nvSpPr>
        <p:spPr>
          <a:xfrm>
            <a:off x="137825" y="690825"/>
            <a:ext cx="8777700" cy="1023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000" b="1">
                <a:solidFill>
                  <a:srgbClr val="FFFFFF"/>
                </a:solidFill>
                <a:latin typeface="Montserrat"/>
                <a:ea typeface="Montserrat"/>
                <a:cs typeface="Montserrat"/>
                <a:sym typeface="Montserrat"/>
              </a:rPr>
              <a:t>Social Engineering</a:t>
            </a:r>
            <a:endParaRPr sz="4000">
              <a:solidFill>
                <a:srgbClr val="FFFFFF"/>
              </a:solidFill>
              <a:latin typeface="Montserrat Medium"/>
              <a:ea typeface="Montserrat Medium"/>
              <a:cs typeface="Montserrat Medium"/>
              <a:sym typeface="Montserrat Medium"/>
            </a:endParaRPr>
          </a:p>
        </p:txBody>
      </p:sp>
      <p:sp>
        <p:nvSpPr>
          <p:cNvPr id="79" name="Google Shape;79;p15"/>
          <p:cNvSpPr txBox="1"/>
          <p:nvPr/>
        </p:nvSpPr>
        <p:spPr>
          <a:xfrm>
            <a:off x="864500" y="2743200"/>
            <a:ext cx="2857500" cy="831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4000" b="1">
                <a:solidFill>
                  <a:schemeClr val="lt1"/>
                </a:solidFill>
                <a:latin typeface="Kalam"/>
                <a:ea typeface="Kalam"/>
                <a:cs typeface="Kalam"/>
                <a:sym typeface="Kalam"/>
              </a:rPr>
              <a:t>Distraction</a:t>
            </a:r>
            <a:endParaRPr sz="4000" b="1">
              <a:solidFill>
                <a:srgbClr val="05A9DF"/>
              </a:solidFill>
              <a:latin typeface="Kalam"/>
              <a:ea typeface="Kalam"/>
              <a:cs typeface="Kalam"/>
              <a:sym typeface="Kalam"/>
            </a:endParaRPr>
          </a:p>
        </p:txBody>
      </p:sp>
      <p:sp>
        <p:nvSpPr>
          <p:cNvPr id="80" name="Google Shape;80;p15"/>
          <p:cNvSpPr txBox="1"/>
          <p:nvPr/>
        </p:nvSpPr>
        <p:spPr>
          <a:xfrm>
            <a:off x="3722000" y="2736300"/>
            <a:ext cx="1364400" cy="8313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000">
                <a:solidFill>
                  <a:schemeClr val="lt1"/>
                </a:solidFill>
                <a:latin typeface="Montserrat Medium"/>
                <a:ea typeface="Montserrat Medium"/>
                <a:cs typeface="Montserrat Medium"/>
                <a:sym typeface="Montserrat Medium"/>
              </a:rPr>
              <a:t>and</a:t>
            </a:r>
            <a:endParaRPr sz="4000"/>
          </a:p>
        </p:txBody>
      </p:sp>
      <p:sp>
        <p:nvSpPr>
          <p:cNvPr id="81" name="Google Shape;81;p15"/>
          <p:cNvSpPr txBox="1"/>
          <p:nvPr/>
        </p:nvSpPr>
        <p:spPr>
          <a:xfrm>
            <a:off x="5162550" y="2743200"/>
            <a:ext cx="3162300" cy="8313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4000" b="1">
                <a:solidFill>
                  <a:schemeClr val="lt1"/>
                </a:solidFill>
                <a:latin typeface="Kalam"/>
                <a:ea typeface="Kalam"/>
                <a:cs typeface="Kalam"/>
                <a:sym typeface="Kalam"/>
              </a:rPr>
              <a:t>Misdirection</a:t>
            </a:r>
            <a:endParaRPr sz="4000" b="1">
              <a:solidFill>
                <a:srgbClr val="05A9DF"/>
              </a:solidFill>
              <a:latin typeface="Kalam"/>
              <a:ea typeface="Kalam"/>
              <a:cs typeface="Kalam"/>
              <a:sym typeface="Kalam"/>
            </a:endParaRPr>
          </a:p>
        </p:txBody>
      </p:sp>
      <p:sp>
        <p:nvSpPr>
          <p:cNvPr id="82" name="Google Shape;82;p15"/>
          <p:cNvSpPr/>
          <p:nvPr/>
        </p:nvSpPr>
        <p:spPr>
          <a:xfrm>
            <a:off x="923925" y="3505200"/>
            <a:ext cx="2524200" cy="6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5267325" y="3505200"/>
            <a:ext cx="2857500" cy="6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5"/>
          <p:cNvPicPr preferRelativeResize="0"/>
          <p:nvPr/>
        </p:nvPicPr>
        <p:blipFill>
          <a:blip r:embed="rId3">
            <a:alphaModFix/>
          </a:blip>
          <a:stretch>
            <a:fillRect/>
          </a:stretch>
        </p:blipFill>
        <p:spPr>
          <a:xfrm>
            <a:off x="76200" y="76198"/>
            <a:ext cx="537675" cy="552450"/>
          </a:xfrm>
          <a:prstGeom prst="rect">
            <a:avLst/>
          </a:prstGeom>
          <a:noFill/>
          <a:ln>
            <a:noFill/>
          </a:ln>
        </p:spPr>
      </p:pic>
      <p:pic>
        <p:nvPicPr>
          <p:cNvPr id="85" name="Google Shape;85;p15"/>
          <p:cNvPicPr preferRelativeResize="0"/>
          <p:nvPr/>
        </p:nvPicPr>
        <p:blipFill>
          <a:blip r:embed="rId3">
            <a:alphaModFix/>
          </a:blip>
          <a:stretch>
            <a:fillRect/>
          </a:stretch>
        </p:blipFill>
        <p:spPr>
          <a:xfrm>
            <a:off x="8534400" y="76198"/>
            <a:ext cx="537675" cy="552450"/>
          </a:xfrm>
          <a:prstGeom prst="rect">
            <a:avLst/>
          </a:prstGeom>
          <a:noFill/>
          <a:ln>
            <a:noFill/>
          </a:ln>
        </p:spPr>
      </p:pic>
      <p:pic>
        <p:nvPicPr>
          <p:cNvPr id="86" name="Google Shape;86;p15"/>
          <p:cNvPicPr preferRelativeResize="0"/>
          <p:nvPr/>
        </p:nvPicPr>
        <p:blipFill>
          <a:blip r:embed="rId3">
            <a:alphaModFix/>
          </a:blip>
          <a:stretch>
            <a:fillRect/>
          </a:stretch>
        </p:blipFill>
        <p:spPr>
          <a:xfrm>
            <a:off x="76200" y="4495798"/>
            <a:ext cx="537675" cy="552450"/>
          </a:xfrm>
          <a:prstGeom prst="rect">
            <a:avLst/>
          </a:prstGeom>
          <a:noFill/>
          <a:ln>
            <a:noFill/>
          </a:ln>
        </p:spPr>
      </p:pic>
      <p:pic>
        <p:nvPicPr>
          <p:cNvPr id="87" name="Google Shape;87;p15"/>
          <p:cNvPicPr preferRelativeResize="0"/>
          <p:nvPr/>
        </p:nvPicPr>
        <p:blipFill>
          <a:blip r:embed="rId3">
            <a:alphaModFix/>
          </a:blip>
          <a:stretch>
            <a:fillRect/>
          </a:stretch>
        </p:blipFill>
        <p:spPr>
          <a:xfrm>
            <a:off x="8534400" y="4495798"/>
            <a:ext cx="537675" cy="552450"/>
          </a:xfrm>
          <a:prstGeom prst="rect">
            <a:avLst/>
          </a:prstGeom>
          <a:noFill/>
          <a:ln>
            <a:noFill/>
          </a:ln>
        </p:spPr>
      </p:pic>
      <p:sp>
        <p:nvSpPr>
          <p:cNvPr id="88" name="Google Shape;88;p15"/>
          <p:cNvSpPr txBox="1"/>
          <p:nvPr/>
        </p:nvSpPr>
        <p:spPr>
          <a:xfrm>
            <a:off x="2380700" y="1825975"/>
            <a:ext cx="4382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Montserrat"/>
                <a:ea typeface="Montserrat"/>
                <a:cs typeface="Montserrat"/>
                <a:sym typeface="Montserrat"/>
              </a:rPr>
              <a:t>Is about</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94" name="Google Shape;94;p16"/>
          <p:cNvSpPr txBox="1">
            <a:spLocks noGrp="1"/>
          </p:cNvSpPr>
          <p:nvPr>
            <p:ph type="body" idx="1"/>
          </p:nvPr>
        </p:nvSpPr>
        <p:spPr>
          <a:xfrm rot="-521882">
            <a:off x="799937" y="1505451"/>
            <a:ext cx="3312901" cy="838261"/>
          </a:xfrm>
          <a:prstGeom prst="rect">
            <a:avLst/>
          </a:prstGeom>
        </p:spPr>
        <p:txBody>
          <a:bodyPr spcFirstLastPara="1" wrap="square" lIns="91425" tIns="91425" rIns="91425" bIns="91425" anchor="ctr" anchorCtr="0">
            <a:normAutofit fontScale="92500" lnSpcReduction="10000"/>
          </a:bodyPr>
          <a:lstStyle/>
          <a:p>
            <a:pPr marL="0" marR="0" lvl="0" indent="0" algn="ctr" rtl="0">
              <a:lnSpc>
                <a:spcPct val="115000"/>
              </a:lnSpc>
              <a:spcBef>
                <a:spcPts val="0"/>
              </a:spcBef>
              <a:spcAft>
                <a:spcPts val="0"/>
              </a:spcAft>
              <a:buNone/>
            </a:pPr>
            <a:r>
              <a:rPr lang="en" sz="4200" b="1">
                <a:solidFill>
                  <a:srgbClr val="FFFFFF"/>
                </a:solidFill>
                <a:latin typeface="Montserrat"/>
                <a:ea typeface="Montserrat"/>
                <a:cs typeface="Montserrat"/>
                <a:sym typeface="Montserrat"/>
              </a:rPr>
              <a:t>Phishing </a:t>
            </a:r>
            <a:endParaRPr sz="4200" b="1">
              <a:solidFill>
                <a:srgbClr val="FFFFFF"/>
              </a:solidFill>
              <a:latin typeface="Montserrat"/>
              <a:ea typeface="Montserrat"/>
              <a:cs typeface="Montserrat"/>
              <a:sym typeface="Montserrat"/>
            </a:endParaRPr>
          </a:p>
        </p:txBody>
      </p:sp>
      <p:pic>
        <p:nvPicPr>
          <p:cNvPr id="95" name="Google Shape;95;p16"/>
          <p:cNvPicPr preferRelativeResize="0"/>
          <p:nvPr/>
        </p:nvPicPr>
        <p:blipFill>
          <a:blip r:embed="rId3">
            <a:alphaModFix/>
          </a:blip>
          <a:stretch>
            <a:fillRect/>
          </a:stretch>
        </p:blipFill>
        <p:spPr>
          <a:xfrm>
            <a:off x="7774050" y="4827621"/>
            <a:ext cx="1217607" cy="163475"/>
          </a:xfrm>
          <a:prstGeom prst="rect">
            <a:avLst/>
          </a:prstGeom>
          <a:noFill/>
          <a:ln>
            <a:noFill/>
          </a:ln>
        </p:spPr>
      </p:pic>
      <p:pic>
        <p:nvPicPr>
          <p:cNvPr id="96" name="Google Shape;96;p16"/>
          <p:cNvPicPr preferRelativeResize="0"/>
          <p:nvPr/>
        </p:nvPicPr>
        <p:blipFill>
          <a:blip r:embed="rId3">
            <a:alphaModFix/>
          </a:blip>
          <a:stretch>
            <a:fillRect/>
          </a:stretch>
        </p:blipFill>
        <p:spPr>
          <a:xfrm>
            <a:off x="152450" y="152396"/>
            <a:ext cx="1217607" cy="163475"/>
          </a:xfrm>
          <a:prstGeom prst="rect">
            <a:avLst/>
          </a:prstGeom>
          <a:noFill/>
          <a:ln>
            <a:noFill/>
          </a:ln>
        </p:spPr>
      </p:pic>
      <p:sp>
        <p:nvSpPr>
          <p:cNvPr id="97" name="Google Shape;97;p16"/>
          <p:cNvSpPr txBox="1">
            <a:spLocks noGrp="1"/>
          </p:cNvSpPr>
          <p:nvPr>
            <p:ph type="body" idx="1"/>
          </p:nvPr>
        </p:nvSpPr>
        <p:spPr>
          <a:xfrm>
            <a:off x="496975" y="3210175"/>
            <a:ext cx="3046200" cy="1788900"/>
          </a:xfrm>
          <a:prstGeom prst="rect">
            <a:avLst/>
          </a:prstGeom>
        </p:spPr>
        <p:txBody>
          <a:bodyPr spcFirstLastPara="1" wrap="square" lIns="91425" tIns="91425" rIns="91425" bIns="91425" anchor="ctr" anchorCtr="0">
            <a:normAutofit/>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When Scammers </a:t>
            </a:r>
            <a:r>
              <a:rPr lang="en" sz="1600" b="1">
                <a:solidFill>
                  <a:srgbClr val="FFFFFF"/>
                </a:solidFill>
                <a:latin typeface="Montserrat"/>
                <a:ea typeface="Montserrat"/>
                <a:cs typeface="Montserrat"/>
                <a:sym typeface="Montserrat"/>
              </a:rPr>
              <a:t>fool you</a:t>
            </a:r>
            <a:r>
              <a:rPr lang="en" sz="1600">
                <a:solidFill>
                  <a:srgbClr val="FFFFFF"/>
                </a:solidFill>
                <a:latin typeface="Montserrat"/>
                <a:ea typeface="Montserrat"/>
                <a:cs typeface="Montserrat"/>
                <a:sym typeface="Montserrat"/>
              </a:rPr>
              <a:t> to think they are someone you trust in order to make you </a:t>
            </a:r>
            <a:r>
              <a:rPr lang="en" sz="1600" b="1">
                <a:solidFill>
                  <a:srgbClr val="FFFFFF"/>
                </a:solidFill>
                <a:latin typeface="Montserrat"/>
                <a:ea typeface="Montserrat"/>
                <a:cs typeface="Montserrat"/>
                <a:sym typeface="Montserrat"/>
              </a:rPr>
              <a:t>do something</a:t>
            </a:r>
            <a:r>
              <a:rPr lang="en" sz="1600">
                <a:solidFill>
                  <a:srgbClr val="FFFFFF"/>
                </a:solidFill>
                <a:latin typeface="Montserrat"/>
                <a:ea typeface="Montserrat"/>
                <a:cs typeface="Montserrat"/>
                <a:sym typeface="Montserrat"/>
              </a:rPr>
              <a:t>.</a:t>
            </a:r>
            <a:r>
              <a:rPr lang="en" sz="1600" b="1">
                <a:solidFill>
                  <a:srgbClr val="FFFFFF"/>
                </a:solidFill>
                <a:latin typeface="Montserrat"/>
                <a:ea typeface="Montserrat"/>
                <a:cs typeface="Montserrat"/>
                <a:sym typeface="Montserrat"/>
              </a:rPr>
              <a:t> </a:t>
            </a:r>
            <a:endParaRPr sz="1600" b="1">
              <a:solidFill>
                <a:srgbClr val="FFFFFF"/>
              </a:solidFill>
              <a:latin typeface="Montserrat"/>
              <a:ea typeface="Montserrat"/>
              <a:cs typeface="Montserrat"/>
              <a:sym typeface="Montserrat"/>
            </a:endParaRPr>
          </a:p>
        </p:txBody>
      </p:sp>
      <p:pic>
        <p:nvPicPr>
          <p:cNvPr id="98" name="Google Shape;98;p16"/>
          <p:cNvPicPr preferRelativeResize="0"/>
          <p:nvPr/>
        </p:nvPicPr>
        <p:blipFill>
          <a:blip r:embed="rId4">
            <a:alphaModFix/>
          </a:blip>
          <a:stretch>
            <a:fillRect/>
          </a:stretch>
        </p:blipFill>
        <p:spPr>
          <a:xfrm>
            <a:off x="3308798" y="1013925"/>
            <a:ext cx="5332855" cy="311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104" name="Google Shape;104;p17"/>
          <p:cNvSpPr txBox="1">
            <a:spLocks noGrp="1"/>
          </p:cNvSpPr>
          <p:nvPr>
            <p:ph type="body" idx="1"/>
          </p:nvPr>
        </p:nvSpPr>
        <p:spPr>
          <a:xfrm>
            <a:off x="912300" y="1742290"/>
            <a:ext cx="7319400" cy="19104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1800"/>
              </a:spcBef>
              <a:spcAft>
                <a:spcPts val="400"/>
              </a:spcAft>
              <a:buNone/>
            </a:pPr>
            <a:r>
              <a:rPr lang="en" sz="4000" b="1">
                <a:solidFill>
                  <a:srgbClr val="11BFF8"/>
                </a:solidFill>
                <a:latin typeface="Montserrat"/>
                <a:ea typeface="Montserrat"/>
                <a:cs typeface="Montserrat"/>
                <a:sym typeface="Montserrat"/>
              </a:rPr>
              <a:t>7 Types</a:t>
            </a:r>
            <a:r>
              <a:rPr lang="en" sz="4000" b="1">
                <a:solidFill>
                  <a:srgbClr val="FFFFFF"/>
                </a:solidFill>
                <a:latin typeface="Montserrat"/>
                <a:ea typeface="Montserrat"/>
                <a:cs typeface="Montserrat"/>
                <a:sym typeface="Montserrat"/>
              </a:rPr>
              <a:t> </a:t>
            </a:r>
            <a:r>
              <a:rPr lang="en" sz="4000">
                <a:solidFill>
                  <a:srgbClr val="FFFFFF"/>
                </a:solidFill>
                <a:latin typeface="Montserrat"/>
                <a:ea typeface="Montserrat"/>
                <a:cs typeface="Montserrat"/>
                <a:sym typeface="Montserrat"/>
              </a:rPr>
              <a:t>of Phishing Scams You </a:t>
            </a:r>
            <a:r>
              <a:rPr lang="en" sz="4000" b="1">
                <a:solidFill>
                  <a:srgbClr val="FFFFFF"/>
                </a:solidFill>
                <a:latin typeface="Montserrat"/>
                <a:ea typeface="Montserrat"/>
                <a:cs typeface="Montserrat"/>
                <a:sym typeface="Montserrat"/>
              </a:rPr>
              <a:t>Should Know About</a:t>
            </a:r>
            <a:endParaRPr sz="4000" b="1">
              <a:solidFill>
                <a:srgbClr val="FFFFFF"/>
              </a:solidFill>
              <a:latin typeface="Montserrat"/>
              <a:ea typeface="Montserrat"/>
              <a:cs typeface="Montserrat"/>
              <a:sym typeface="Montserrat"/>
            </a:endParaRPr>
          </a:p>
        </p:txBody>
      </p:sp>
      <p:pic>
        <p:nvPicPr>
          <p:cNvPr id="105" name="Google Shape;105;p17"/>
          <p:cNvPicPr preferRelativeResize="0"/>
          <p:nvPr/>
        </p:nvPicPr>
        <p:blipFill>
          <a:blip r:embed="rId3">
            <a:alphaModFix/>
          </a:blip>
          <a:stretch>
            <a:fillRect/>
          </a:stretch>
        </p:blipFill>
        <p:spPr>
          <a:xfrm>
            <a:off x="152450" y="152396"/>
            <a:ext cx="1217607" cy="163475"/>
          </a:xfrm>
          <a:prstGeom prst="rect">
            <a:avLst/>
          </a:prstGeom>
          <a:noFill/>
          <a:ln>
            <a:noFill/>
          </a:ln>
        </p:spPr>
      </p:pic>
      <p:pic>
        <p:nvPicPr>
          <p:cNvPr id="106" name="Google Shape;106;p17"/>
          <p:cNvPicPr preferRelativeResize="0"/>
          <p:nvPr/>
        </p:nvPicPr>
        <p:blipFill>
          <a:blip r:embed="rId4">
            <a:alphaModFix/>
          </a:blip>
          <a:stretch>
            <a:fillRect/>
          </a:stretch>
        </p:blipFill>
        <p:spPr>
          <a:xfrm>
            <a:off x="7800862" y="3984107"/>
            <a:ext cx="971775" cy="80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112" name="Google Shape;112;p18"/>
          <p:cNvSpPr txBox="1">
            <a:spLocks noGrp="1"/>
          </p:cNvSpPr>
          <p:nvPr>
            <p:ph type="body" idx="1"/>
          </p:nvPr>
        </p:nvSpPr>
        <p:spPr>
          <a:xfrm>
            <a:off x="624875" y="328800"/>
            <a:ext cx="7195500" cy="838200"/>
          </a:xfrm>
          <a:prstGeom prst="rect">
            <a:avLst/>
          </a:prstGeom>
        </p:spPr>
        <p:txBody>
          <a:bodyPr spcFirstLastPara="1" wrap="square" lIns="91425" tIns="91425" rIns="91425" bIns="91425" anchor="ctr" anchorCtr="0">
            <a:normAutofit fontScale="62500" lnSpcReduction="20000"/>
          </a:bodyPr>
          <a:lstStyle/>
          <a:p>
            <a:pPr marL="0" marR="0" lvl="0" indent="0" algn="ctr" rtl="0">
              <a:lnSpc>
                <a:spcPct val="115000"/>
              </a:lnSpc>
              <a:spcBef>
                <a:spcPts val="1800"/>
              </a:spcBef>
              <a:spcAft>
                <a:spcPts val="400"/>
              </a:spcAft>
              <a:buNone/>
            </a:pPr>
            <a:r>
              <a:rPr lang="en" sz="4000" b="1">
                <a:solidFill>
                  <a:srgbClr val="FFFFFF"/>
                </a:solidFill>
                <a:latin typeface="Montserrat"/>
                <a:ea typeface="Montserrat"/>
                <a:cs typeface="Montserrat"/>
                <a:sym typeface="Montserrat"/>
              </a:rPr>
              <a:t>Email Phishing Scams </a:t>
            </a:r>
            <a:endParaRPr sz="4000" b="1">
              <a:solidFill>
                <a:srgbClr val="FFFFFF"/>
              </a:solidFill>
              <a:latin typeface="Montserrat"/>
              <a:ea typeface="Montserrat"/>
              <a:cs typeface="Montserrat"/>
              <a:sym typeface="Montserrat"/>
            </a:endParaRPr>
          </a:p>
        </p:txBody>
      </p:sp>
      <p:pic>
        <p:nvPicPr>
          <p:cNvPr id="113" name="Google Shape;113;p18"/>
          <p:cNvPicPr preferRelativeResize="0"/>
          <p:nvPr/>
        </p:nvPicPr>
        <p:blipFill>
          <a:blip r:embed="rId3">
            <a:alphaModFix/>
          </a:blip>
          <a:stretch>
            <a:fillRect/>
          </a:stretch>
        </p:blipFill>
        <p:spPr>
          <a:xfrm>
            <a:off x="7820387" y="1488557"/>
            <a:ext cx="971775" cy="801524"/>
          </a:xfrm>
          <a:prstGeom prst="rect">
            <a:avLst/>
          </a:prstGeom>
          <a:noFill/>
          <a:ln>
            <a:noFill/>
          </a:ln>
        </p:spPr>
      </p:pic>
      <p:sp>
        <p:nvSpPr>
          <p:cNvPr id="114" name="Google Shape;114;p18"/>
          <p:cNvSpPr txBox="1">
            <a:spLocks noGrp="1"/>
          </p:cNvSpPr>
          <p:nvPr>
            <p:ph type="body" idx="1"/>
          </p:nvPr>
        </p:nvSpPr>
        <p:spPr>
          <a:xfrm>
            <a:off x="508250" y="1955975"/>
            <a:ext cx="2311200" cy="24111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It may look like</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an email from</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your bank, Paypal, Google, Amazon,</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or even your CEO. </a:t>
            </a:r>
            <a:endParaRPr sz="1600">
              <a:solidFill>
                <a:srgbClr val="FFFFFF"/>
              </a:solidFill>
              <a:latin typeface="Montserrat"/>
              <a:ea typeface="Montserrat"/>
              <a:cs typeface="Montserrat"/>
              <a:sym typeface="Montserrat"/>
            </a:endParaRPr>
          </a:p>
        </p:txBody>
      </p:sp>
      <p:pic>
        <p:nvPicPr>
          <p:cNvPr id="115" name="Google Shape;115;p18"/>
          <p:cNvPicPr preferRelativeResize="0"/>
          <p:nvPr/>
        </p:nvPicPr>
        <p:blipFill rotWithShape="1">
          <a:blip r:embed="rId4">
            <a:alphaModFix/>
          </a:blip>
          <a:srcRect l="2880" t="9225" r="7093" b="6136"/>
          <a:stretch/>
        </p:blipFill>
        <p:spPr>
          <a:xfrm>
            <a:off x="3132275" y="1676850"/>
            <a:ext cx="5463901" cy="2918825"/>
          </a:xfrm>
          <a:prstGeom prst="rect">
            <a:avLst/>
          </a:prstGeom>
          <a:noFill/>
          <a:ln>
            <a:noFill/>
          </a:ln>
        </p:spPr>
      </p:pic>
      <p:sp>
        <p:nvSpPr>
          <p:cNvPr id="116" name="Google Shape;116;p18">
            <a:hlinkClick r:id="rId5"/>
          </p:cNvPr>
          <p:cNvSpPr/>
          <p:nvPr/>
        </p:nvSpPr>
        <p:spPr>
          <a:xfrm>
            <a:off x="6292475" y="3868525"/>
            <a:ext cx="727200" cy="25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2" name="Google Shape;122;p19"/>
          <p:cNvSpPr txBox="1">
            <a:spLocks noGrp="1"/>
          </p:cNvSpPr>
          <p:nvPr>
            <p:ph type="body" idx="1"/>
          </p:nvPr>
        </p:nvSpPr>
        <p:spPr>
          <a:xfrm>
            <a:off x="25" y="163475"/>
            <a:ext cx="9144000" cy="672000"/>
          </a:xfrm>
          <a:prstGeom prst="rect">
            <a:avLst/>
          </a:prstGeom>
        </p:spPr>
        <p:txBody>
          <a:bodyPr spcFirstLastPara="1" wrap="square" lIns="91425" tIns="91425" rIns="91425" bIns="91425" anchor="ctr" anchorCtr="0">
            <a:normAutofit fontScale="40000" lnSpcReduction="20000"/>
          </a:bodyPr>
          <a:lstStyle/>
          <a:p>
            <a:pPr marL="0" marR="0" lvl="0" indent="0" algn="ctr" rtl="0">
              <a:lnSpc>
                <a:spcPct val="115000"/>
              </a:lnSpc>
              <a:spcBef>
                <a:spcPts val="1800"/>
              </a:spcBef>
              <a:spcAft>
                <a:spcPts val="400"/>
              </a:spcAft>
              <a:buNone/>
            </a:pPr>
            <a:r>
              <a:rPr lang="en" sz="3200" b="1">
                <a:solidFill>
                  <a:srgbClr val="F9FAFC"/>
                </a:solidFill>
                <a:latin typeface="Montserrat"/>
                <a:ea typeface="Montserrat"/>
                <a:cs typeface="Montserrat"/>
                <a:sym typeface="Montserrat"/>
              </a:rPr>
              <a:t>Spear Phishing Scams </a:t>
            </a:r>
            <a:endParaRPr sz="3200" b="1">
              <a:solidFill>
                <a:srgbClr val="F9FAFC"/>
              </a:solidFill>
              <a:latin typeface="Montserrat"/>
              <a:ea typeface="Montserrat"/>
              <a:cs typeface="Montserrat"/>
              <a:sym typeface="Montserrat"/>
            </a:endParaRPr>
          </a:p>
        </p:txBody>
      </p:sp>
      <p:pic>
        <p:nvPicPr>
          <p:cNvPr id="123" name="Google Shape;123;p19"/>
          <p:cNvPicPr preferRelativeResize="0"/>
          <p:nvPr/>
        </p:nvPicPr>
        <p:blipFill>
          <a:blip r:embed="rId4">
            <a:alphaModFix/>
          </a:blip>
          <a:stretch>
            <a:fillRect/>
          </a:stretch>
        </p:blipFill>
        <p:spPr>
          <a:xfrm>
            <a:off x="7774050" y="4827621"/>
            <a:ext cx="1217607" cy="163475"/>
          </a:xfrm>
          <a:prstGeom prst="rect">
            <a:avLst/>
          </a:prstGeom>
          <a:noFill/>
          <a:ln>
            <a:noFill/>
          </a:ln>
        </p:spPr>
      </p:pic>
      <p:pic>
        <p:nvPicPr>
          <p:cNvPr id="124" name="Google Shape;124;p19"/>
          <p:cNvPicPr preferRelativeResize="0"/>
          <p:nvPr/>
        </p:nvPicPr>
        <p:blipFill>
          <a:blip r:embed="rId4">
            <a:alphaModFix/>
          </a:blip>
          <a:stretch>
            <a:fillRect/>
          </a:stretch>
        </p:blipFill>
        <p:spPr>
          <a:xfrm>
            <a:off x="152450" y="152396"/>
            <a:ext cx="1217607" cy="163475"/>
          </a:xfrm>
          <a:prstGeom prst="rect">
            <a:avLst/>
          </a:prstGeom>
          <a:noFill/>
          <a:ln>
            <a:noFill/>
          </a:ln>
        </p:spPr>
      </p:pic>
      <p:sp>
        <p:nvSpPr>
          <p:cNvPr id="125" name="Google Shape;125;p19"/>
          <p:cNvSpPr txBox="1">
            <a:spLocks noGrp="1"/>
          </p:cNvSpPr>
          <p:nvPr>
            <p:ph type="body" idx="1"/>
          </p:nvPr>
        </p:nvSpPr>
        <p:spPr>
          <a:xfrm>
            <a:off x="5989000" y="1180825"/>
            <a:ext cx="2877900" cy="34026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600">
                <a:solidFill>
                  <a:srgbClr val="F9FAFC"/>
                </a:solidFill>
                <a:latin typeface="Montserrat Medium"/>
                <a:ea typeface="Montserrat Medium"/>
                <a:cs typeface="Montserrat Medium"/>
                <a:sym typeface="Montserrat Medium"/>
              </a:rPr>
              <a:t>This is when they target you specifically. They have researched you, they know your family members, where you work, and who is your boss. The chances of fooling you are higher.</a:t>
            </a:r>
            <a:endParaRPr sz="1600">
              <a:solidFill>
                <a:srgbClr val="F9FAFC"/>
              </a:solidFill>
              <a:latin typeface="Montserrat Medium"/>
              <a:ea typeface="Montserrat Medium"/>
              <a:cs typeface="Montserrat Medium"/>
              <a:sym typeface="Montserrat Medium"/>
            </a:endParaRPr>
          </a:p>
        </p:txBody>
      </p:sp>
      <p:pic>
        <p:nvPicPr>
          <p:cNvPr id="126" name="Google Shape;126;p19"/>
          <p:cNvPicPr preferRelativeResize="0"/>
          <p:nvPr/>
        </p:nvPicPr>
        <p:blipFill rotWithShape="1">
          <a:blip r:embed="rId5">
            <a:alphaModFix/>
          </a:blip>
          <a:srcRect l="2428" t="7952" r="26367"/>
          <a:stretch/>
        </p:blipFill>
        <p:spPr>
          <a:xfrm>
            <a:off x="374265" y="1413950"/>
            <a:ext cx="4968150" cy="306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a:off x="5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lnSpc>
                <a:spcPct val="115000"/>
              </a:lnSpc>
              <a:spcBef>
                <a:spcPts val="1800"/>
              </a:spcBef>
              <a:spcAft>
                <a:spcPts val="400"/>
              </a:spcAft>
              <a:buClr>
                <a:schemeClr val="dk1"/>
              </a:buClr>
              <a:buSzPts val="1100"/>
              <a:buFont typeface="Arial"/>
              <a:buNone/>
            </a:pPr>
            <a:endParaRPr sz="4400" b="1">
              <a:solidFill>
                <a:srgbClr val="FFFFFF"/>
              </a:solidFill>
            </a:endParaRPr>
          </a:p>
        </p:txBody>
      </p:sp>
      <p:sp>
        <p:nvSpPr>
          <p:cNvPr id="132" name="Google Shape;132;p20"/>
          <p:cNvSpPr txBox="1">
            <a:spLocks noGrp="1"/>
          </p:cNvSpPr>
          <p:nvPr>
            <p:ph type="body" idx="1"/>
          </p:nvPr>
        </p:nvSpPr>
        <p:spPr>
          <a:xfrm>
            <a:off x="1873050" y="1524300"/>
            <a:ext cx="1974900" cy="800100"/>
          </a:xfrm>
          <a:prstGeom prst="rect">
            <a:avLst/>
          </a:prstGeom>
        </p:spPr>
        <p:txBody>
          <a:bodyPr spcFirstLastPara="1" wrap="square" lIns="91425" tIns="91425" rIns="91425" bIns="91425" anchor="ctr" anchorCtr="0">
            <a:normAutofit fontScale="55000" lnSpcReduction="20000"/>
          </a:bodyPr>
          <a:lstStyle/>
          <a:p>
            <a:pPr marL="0" marR="0" lvl="0" indent="0" algn="l" rtl="0">
              <a:lnSpc>
                <a:spcPct val="115000"/>
              </a:lnSpc>
              <a:spcBef>
                <a:spcPts val="1800"/>
              </a:spcBef>
              <a:spcAft>
                <a:spcPts val="400"/>
              </a:spcAft>
              <a:buNone/>
            </a:pPr>
            <a:r>
              <a:rPr lang="en" sz="4000" b="1">
                <a:solidFill>
                  <a:srgbClr val="FFFFFF"/>
                </a:solidFill>
                <a:latin typeface="Montserrat"/>
                <a:ea typeface="Montserrat"/>
                <a:cs typeface="Montserrat"/>
                <a:sym typeface="Montserrat"/>
              </a:rPr>
              <a:t>Scams</a:t>
            </a:r>
            <a:endParaRPr sz="4000" b="1">
              <a:solidFill>
                <a:srgbClr val="FFFFFF"/>
              </a:solidFill>
              <a:latin typeface="Montserrat"/>
              <a:ea typeface="Montserrat"/>
              <a:cs typeface="Montserrat"/>
              <a:sym typeface="Montserrat"/>
            </a:endParaRPr>
          </a:p>
        </p:txBody>
      </p:sp>
      <p:pic>
        <p:nvPicPr>
          <p:cNvPr id="133" name="Google Shape;133;p20"/>
          <p:cNvPicPr preferRelativeResize="0"/>
          <p:nvPr/>
        </p:nvPicPr>
        <p:blipFill>
          <a:blip r:embed="rId3">
            <a:alphaModFix/>
          </a:blip>
          <a:stretch>
            <a:fillRect/>
          </a:stretch>
        </p:blipFill>
        <p:spPr>
          <a:xfrm>
            <a:off x="576400" y="1971971"/>
            <a:ext cx="1217607" cy="163475"/>
          </a:xfrm>
          <a:prstGeom prst="rect">
            <a:avLst/>
          </a:prstGeom>
          <a:noFill/>
          <a:ln>
            <a:noFill/>
          </a:ln>
        </p:spPr>
      </p:pic>
      <p:pic>
        <p:nvPicPr>
          <p:cNvPr id="134" name="Google Shape;134;p20"/>
          <p:cNvPicPr preferRelativeResize="0"/>
          <p:nvPr/>
        </p:nvPicPr>
        <p:blipFill>
          <a:blip r:embed="rId3">
            <a:alphaModFix/>
          </a:blip>
          <a:stretch>
            <a:fillRect/>
          </a:stretch>
        </p:blipFill>
        <p:spPr>
          <a:xfrm>
            <a:off x="703075" y="2148183"/>
            <a:ext cx="1217607" cy="163475"/>
          </a:xfrm>
          <a:prstGeom prst="rect">
            <a:avLst/>
          </a:prstGeom>
          <a:noFill/>
          <a:ln>
            <a:noFill/>
          </a:ln>
        </p:spPr>
      </p:pic>
      <p:pic>
        <p:nvPicPr>
          <p:cNvPr id="135" name="Google Shape;135;p20"/>
          <p:cNvPicPr preferRelativeResize="0"/>
          <p:nvPr/>
        </p:nvPicPr>
        <p:blipFill>
          <a:blip r:embed="rId4">
            <a:alphaModFix/>
          </a:blip>
          <a:stretch>
            <a:fillRect/>
          </a:stretch>
        </p:blipFill>
        <p:spPr>
          <a:xfrm>
            <a:off x="7629312" y="4161007"/>
            <a:ext cx="971775" cy="801525"/>
          </a:xfrm>
          <a:prstGeom prst="rect">
            <a:avLst/>
          </a:prstGeom>
          <a:noFill/>
          <a:ln>
            <a:noFill/>
          </a:ln>
        </p:spPr>
      </p:pic>
      <p:sp>
        <p:nvSpPr>
          <p:cNvPr id="136" name="Google Shape;136;p20"/>
          <p:cNvSpPr txBox="1">
            <a:spLocks noGrp="1"/>
          </p:cNvSpPr>
          <p:nvPr>
            <p:ph type="body" idx="1"/>
          </p:nvPr>
        </p:nvSpPr>
        <p:spPr>
          <a:xfrm>
            <a:off x="462100" y="2564075"/>
            <a:ext cx="3807000" cy="2222100"/>
          </a:xfrm>
          <a:prstGeom prst="rect">
            <a:avLst/>
          </a:prstGeom>
        </p:spPr>
        <p:txBody>
          <a:bodyPr spcFirstLastPara="1" wrap="square" lIns="91425" tIns="91425" rIns="91425" bIns="91425" anchor="ctr" anchorCtr="0">
            <a:normAutofit/>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These are text message phishing scams. Criminals know people respond to text and instant messages faster than email. </a:t>
            </a:r>
            <a:endParaRPr sz="1600">
              <a:solidFill>
                <a:srgbClr val="FFFFFF"/>
              </a:solidFill>
              <a:latin typeface="Montserrat"/>
              <a:ea typeface="Montserrat"/>
              <a:cs typeface="Montserrat"/>
              <a:sym typeface="Montserrat"/>
            </a:endParaRPr>
          </a:p>
        </p:txBody>
      </p:sp>
      <p:pic>
        <p:nvPicPr>
          <p:cNvPr id="137" name="Google Shape;137;p20"/>
          <p:cNvPicPr preferRelativeResize="0"/>
          <p:nvPr/>
        </p:nvPicPr>
        <p:blipFill>
          <a:blip r:embed="rId5">
            <a:alphaModFix/>
          </a:blip>
          <a:stretch>
            <a:fillRect/>
          </a:stretch>
        </p:blipFill>
        <p:spPr>
          <a:xfrm>
            <a:off x="5358550" y="353244"/>
            <a:ext cx="3066900" cy="4437019"/>
          </a:xfrm>
          <a:prstGeom prst="rect">
            <a:avLst/>
          </a:prstGeom>
          <a:noFill/>
          <a:ln>
            <a:noFill/>
          </a:ln>
        </p:spPr>
      </p:pic>
      <p:sp>
        <p:nvSpPr>
          <p:cNvPr id="138" name="Google Shape;138;p20"/>
          <p:cNvSpPr txBox="1"/>
          <p:nvPr/>
        </p:nvSpPr>
        <p:spPr>
          <a:xfrm>
            <a:off x="471625" y="904875"/>
            <a:ext cx="3066900" cy="80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Clr>
                <a:schemeClr val="dk1"/>
              </a:buClr>
              <a:buSzPts val="1100"/>
              <a:buFont typeface="Arial"/>
              <a:buNone/>
            </a:pPr>
            <a:r>
              <a:rPr lang="en" sz="4000" b="1">
                <a:solidFill>
                  <a:schemeClr val="lt1"/>
                </a:solidFill>
                <a:latin typeface="Montserrat"/>
                <a:ea typeface="Montserrat"/>
                <a:cs typeface="Montserrat"/>
                <a:sym typeface="Montserrat"/>
              </a:rPr>
              <a:t>Smishing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p:nvPr/>
        </p:nvSpPr>
        <p:spPr>
          <a:xfrm>
            <a:off x="0" y="0"/>
            <a:ext cx="9144000" cy="5143500"/>
          </a:xfrm>
          <a:prstGeom prst="rect">
            <a:avLst/>
          </a:prstGeom>
          <a:solidFill>
            <a:srgbClr val="2D3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400" b="1">
              <a:solidFill>
                <a:srgbClr val="FFFFFF"/>
              </a:solidFill>
            </a:endParaRPr>
          </a:p>
        </p:txBody>
      </p:sp>
      <p:sp>
        <p:nvSpPr>
          <p:cNvPr id="144" name="Google Shape;144;p21"/>
          <p:cNvSpPr txBox="1">
            <a:spLocks noGrp="1"/>
          </p:cNvSpPr>
          <p:nvPr>
            <p:ph type="body" idx="1"/>
          </p:nvPr>
        </p:nvSpPr>
        <p:spPr>
          <a:xfrm>
            <a:off x="1090750" y="918925"/>
            <a:ext cx="2433600" cy="8382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1800"/>
              </a:spcBef>
              <a:spcAft>
                <a:spcPts val="400"/>
              </a:spcAft>
              <a:buNone/>
            </a:pPr>
            <a:r>
              <a:rPr lang="en" sz="4000" b="1">
                <a:solidFill>
                  <a:srgbClr val="FFFFFF"/>
                </a:solidFill>
                <a:latin typeface="Montserrat"/>
                <a:ea typeface="Montserrat"/>
                <a:cs typeface="Montserrat"/>
                <a:sym typeface="Montserrat"/>
              </a:rPr>
              <a:t>Search </a:t>
            </a:r>
            <a:endParaRPr sz="4000" b="1">
              <a:solidFill>
                <a:srgbClr val="FFFFFF"/>
              </a:solidFill>
              <a:latin typeface="Montserrat"/>
              <a:ea typeface="Montserrat"/>
              <a:cs typeface="Montserrat"/>
              <a:sym typeface="Montserrat"/>
            </a:endParaRPr>
          </a:p>
        </p:txBody>
      </p:sp>
      <p:pic>
        <p:nvPicPr>
          <p:cNvPr id="145" name="Google Shape;145;p21"/>
          <p:cNvPicPr preferRelativeResize="0"/>
          <p:nvPr/>
        </p:nvPicPr>
        <p:blipFill>
          <a:blip r:embed="rId3">
            <a:alphaModFix/>
          </a:blip>
          <a:stretch>
            <a:fillRect/>
          </a:stretch>
        </p:blipFill>
        <p:spPr>
          <a:xfrm>
            <a:off x="7590574" y="164582"/>
            <a:ext cx="971775" cy="801524"/>
          </a:xfrm>
          <a:prstGeom prst="rect">
            <a:avLst/>
          </a:prstGeom>
          <a:noFill/>
          <a:ln>
            <a:noFill/>
          </a:ln>
        </p:spPr>
      </p:pic>
      <p:sp>
        <p:nvSpPr>
          <p:cNvPr id="146" name="Google Shape;146;p21"/>
          <p:cNvSpPr txBox="1">
            <a:spLocks noGrp="1"/>
          </p:cNvSpPr>
          <p:nvPr>
            <p:ph type="body" idx="1"/>
          </p:nvPr>
        </p:nvSpPr>
        <p:spPr>
          <a:xfrm>
            <a:off x="395425" y="2337775"/>
            <a:ext cx="3462300" cy="2517300"/>
          </a:xfrm>
          <a:prstGeom prst="rect">
            <a:avLst/>
          </a:prstGeom>
        </p:spPr>
        <p:txBody>
          <a:bodyPr spcFirstLastPara="1" wrap="square" lIns="91425" tIns="91425" rIns="91425" bIns="91425" anchor="ctr" anchorCtr="0">
            <a:normAutofit lnSpcReduction="10000"/>
          </a:bodyPr>
          <a:lstStyle/>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You may be surprised, but some</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of the top search results in Google are phishing links. </a:t>
            </a:r>
            <a:endParaRPr sz="1600">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 </a:t>
            </a:r>
            <a:endParaRPr sz="1600">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 sz="1600">
                <a:solidFill>
                  <a:srgbClr val="FFFFFF"/>
                </a:solidFill>
                <a:latin typeface="Montserrat"/>
                <a:ea typeface="Montserrat"/>
                <a:cs typeface="Montserrat"/>
                <a:sym typeface="Montserrat"/>
              </a:rPr>
              <a:t>Scammers also invest in search engine optimization and work</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hard to rank their scam sites</a:t>
            </a:r>
            <a:br>
              <a:rPr lang="en" sz="1600">
                <a:solidFill>
                  <a:srgbClr val="FFFFFF"/>
                </a:solidFill>
                <a:latin typeface="Montserrat"/>
                <a:ea typeface="Montserrat"/>
                <a:cs typeface="Montserrat"/>
                <a:sym typeface="Montserrat"/>
              </a:rPr>
            </a:br>
            <a:r>
              <a:rPr lang="en" sz="1600">
                <a:solidFill>
                  <a:srgbClr val="FFFFFF"/>
                </a:solidFill>
                <a:latin typeface="Montserrat"/>
                <a:ea typeface="Montserrat"/>
                <a:cs typeface="Montserrat"/>
                <a:sym typeface="Montserrat"/>
              </a:rPr>
              <a:t>in the top search results. </a:t>
            </a:r>
            <a:endParaRPr sz="1600">
              <a:solidFill>
                <a:srgbClr val="FFFFFF"/>
              </a:solidFill>
              <a:latin typeface="Montserrat"/>
              <a:ea typeface="Montserrat"/>
              <a:cs typeface="Montserrat"/>
              <a:sym typeface="Montserrat"/>
            </a:endParaRPr>
          </a:p>
        </p:txBody>
      </p:sp>
      <p:sp>
        <p:nvSpPr>
          <p:cNvPr id="147" name="Google Shape;147;p21"/>
          <p:cNvSpPr txBox="1">
            <a:spLocks noGrp="1"/>
          </p:cNvSpPr>
          <p:nvPr>
            <p:ph type="body" idx="1"/>
          </p:nvPr>
        </p:nvSpPr>
        <p:spPr>
          <a:xfrm>
            <a:off x="1616025" y="1480725"/>
            <a:ext cx="2098800" cy="838200"/>
          </a:xfrm>
          <a:prstGeom prst="rect">
            <a:avLst/>
          </a:prstGeom>
        </p:spPr>
        <p:txBody>
          <a:bodyPr spcFirstLastPara="1" wrap="square" lIns="91425" tIns="91425" rIns="91425" bIns="91425" anchor="ctr" anchorCtr="0">
            <a:normAutofit fontScale="62500" lnSpcReduction="20000"/>
          </a:bodyPr>
          <a:lstStyle/>
          <a:p>
            <a:pPr marL="0" marR="0" lvl="0" indent="0" algn="l" rtl="0">
              <a:lnSpc>
                <a:spcPct val="115000"/>
              </a:lnSpc>
              <a:spcBef>
                <a:spcPts val="1800"/>
              </a:spcBef>
              <a:spcAft>
                <a:spcPts val="400"/>
              </a:spcAft>
              <a:buNone/>
            </a:pPr>
            <a:r>
              <a:rPr lang="en" sz="4000" b="1">
                <a:solidFill>
                  <a:srgbClr val="FFFFFF"/>
                </a:solidFill>
                <a:latin typeface="Montserrat"/>
                <a:ea typeface="Montserrat"/>
                <a:cs typeface="Montserrat"/>
                <a:sym typeface="Montserrat"/>
              </a:rPr>
              <a:t>Scams </a:t>
            </a:r>
            <a:endParaRPr sz="4000" b="1">
              <a:solidFill>
                <a:srgbClr val="FFFFFF"/>
              </a:solidFill>
              <a:latin typeface="Montserrat"/>
              <a:ea typeface="Montserrat"/>
              <a:cs typeface="Montserrat"/>
              <a:sym typeface="Montserrat"/>
            </a:endParaRPr>
          </a:p>
        </p:txBody>
      </p:sp>
      <p:sp>
        <p:nvSpPr>
          <p:cNvPr id="148" name="Google Shape;148;p21"/>
          <p:cNvSpPr txBox="1"/>
          <p:nvPr/>
        </p:nvSpPr>
        <p:spPr>
          <a:xfrm>
            <a:off x="547825" y="366275"/>
            <a:ext cx="2098800" cy="80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Clr>
                <a:schemeClr val="dk1"/>
              </a:buClr>
              <a:buSzPts val="1100"/>
              <a:buFont typeface="Arial"/>
              <a:buNone/>
            </a:pPr>
            <a:r>
              <a:rPr lang="en" sz="4000" b="1">
                <a:solidFill>
                  <a:schemeClr val="lt1"/>
                </a:solidFill>
                <a:latin typeface="Montserrat"/>
                <a:ea typeface="Montserrat"/>
                <a:cs typeface="Montserrat"/>
                <a:sym typeface="Montserrat"/>
              </a:rPr>
              <a:t>Google</a:t>
            </a:r>
            <a:endParaRPr/>
          </a:p>
        </p:txBody>
      </p:sp>
      <p:grpSp>
        <p:nvGrpSpPr>
          <p:cNvPr id="149" name="Google Shape;149;p21"/>
          <p:cNvGrpSpPr/>
          <p:nvPr/>
        </p:nvGrpSpPr>
        <p:grpSpPr>
          <a:xfrm>
            <a:off x="4314154" y="1884897"/>
            <a:ext cx="1674500" cy="869700"/>
            <a:chOff x="4733017" y="2051622"/>
            <a:chExt cx="1674500" cy="869700"/>
          </a:xfrm>
        </p:grpSpPr>
        <p:pic>
          <p:nvPicPr>
            <p:cNvPr id="150" name="Google Shape;150;p21"/>
            <p:cNvPicPr preferRelativeResize="0"/>
            <p:nvPr/>
          </p:nvPicPr>
          <p:blipFill>
            <a:blip r:embed="rId4">
              <a:alphaModFix/>
            </a:blip>
            <a:stretch>
              <a:fillRect/>
            </a:stretch>
          </p:blipFill>
          <p:spPr>
            <a:xfrm>
              <a:off x="4733017" y="2116868"/>
              <a:ext cx="202055" cy="202048"/>
            </a:xfrm>
            <a:prstGeom prst="rect">
              <a:avLst/>
            </a:prstGeom>
            <a:noFill/>
            <a:ln>
              <a:noFill/>
            </a:ln>
          </p:spPr>
        </p:pic>
        <p:sp>
          <p:nvSpPr>
            <p:cNvPr id="151" name="Google Shape;151;p21"/>
            <p:cNvSpPr txBox="1"/>
            <p:nvPr/>
          </p:nvSpPr>
          <p:spPr>
            <a:xfrm>
              <a:off x="4948617" y="2051622"/>
              <a:ext cx="14589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9FAFC"/>
                  </a:solidFill>
                  <a:latin typeface="Montserrat"/>
                  <a:ea typeface="Montserrat"/>
                  <a:cs typeface="Montserrat"/>
                  <a:sym typeface="Montserrat"/>
                </a:rPr>
                <a:t>Search Result Shows Brand</a:t>
              </a:r>
              <a:endParaRPr sz="1000" b="1">
                <a:solidFill>
                  <a:srgbClr val="F9FAFC"/>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rgbClr val="F9FAFC"/>
                  </a:solidFill>
                  <a:latin typeface="Montserrat"/>
                  <a:ea typeface="Montserrat"/>
                  <a:cs typeface="Montserrat"/>
                  <a:sym typeface="Montserrat"/>
                </a:rPr>
                <a:t>Title displays correct brand name</a:t>
              </a:r>
              <a:endParaRPr>
                <a:solidFill>
                  <a:srgbClr val="F9FAFC"/>
                </a:solidFill>
              </a:endParaRPr>
            </a:p>
          </p:txBody>
        </p:sp>
      </p:grpSp>
      <p:grpSp>
        <p:nvGrpSpPr>
          <p:cNvPr id="152" name="Google Shape;152;p21"/>
          <p:cNvGrpSpPr/>
          <p:nvPr/>
        </p:nvGrpSpPr>
        <p:grpSpPr>
          <a:xfrm>
            <a:off x="4314164" y="2817400"/>
            <a:ext cx="1772449" cy="869700"/>
            <a:chOff x="4731677" y="2973275"/>
            <a:chExt cx="1772449" cy="869700"/>
          </a:xfrm>
        </p:grpSpPr>
        <p:pic>
          <p:nvPicPr>
            <p:cNvPr id="153" name="Google Shape;153;p21"/>
            <p:cNvPicPr preferRelativeResize="0"/>
            <p:nvPr/>
          </p:nvPicPr>
          <p:blipFill>
            <a:blip r:embed="rId5">
              <a:alphaModFix/>
            </a:blip>
            <a:stretch>
              <a:fillRect/>
            </a:stretch>
          </p:blipFill>
          <p:spPr>
            <a:xfrm>
              <a:off x="4731677" y="3041377"/>
              <a:ext cx="204750" cy="202048"/>
            </a:xfrm>
            <a:prstGeom prst="rect">
              <a:avLst/>
            </a:prstGeom>
            <a:noFill/>
            <a:ln>
              <a:noFill/>
            </a:ln>
          </p:spPr>
        </p:pic>
        <p:sp>
          <p:nvSpPr>
            <p:cNvPr id="154" name="Google Shape;154;p21"/>
            <p:cNvSpPr txBox="1"/>
            <p:nvPr/>
          </p:nvSpPr>
          <p:spPr>
            <a:xfrm>
              <a:off x="4948626" y="2973275"/>
              <a:ext cx="15555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b="1">
                  <a:solidFill>
                    <a:srgbClr val="F9FAFC"/>
                  </a:solidFill>
                  <a:latin typeface="Montserrat"/>
                  <a:ea typeface="Montserrat"/>
                  <a:cs typeface="Montserrat"/>
                  <a:sym typeface="Montserrat"/>
                </a:rPr>
                <a:t>URL Mismatch</a:t>
              </a:r>
              <a:endParaRPr sz="1000" b="1">
                <a:solidFill>
                  <a:srgbClr val="F9FAFC"/>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rgbClr val="F9FAFC"/>
                  </a:solidFill>
                  <a:latin typeface="Montserrat"/>
                  <a:ea typeface="Montserrat"/>
                  <a:cs typeface="Montserrat"/>
                  <a:sym typeface="Montserrat"/>
                </a:rPr>
                <a:t>Title says Venmo but URL is a generic </a:t>
              </a:r>
              <a:r>
                <a:rPr lang="en" sz="1000" u="sng">
                  <a:solidFill>
                    <a:srgbClr val="F9FAFC"/>
                  </a:solidFill>
                  <a:latin typeface="Montserrat"/>
                  <a:ea typeface="Montserrat"/>
                  <a:cs typeface="Montserrat"/>
                  <a:sym typeface="Montserrat"/>
                </a:rPr>
                <a:t>sites.google.com</a:t>
              </a:r>
              <a:endParaRPr u="sng">
                <a:solidFill>
                  <a:srgbClr val="F9FAFC"/>
                </a:solidFill>
              </a:endParaRPr>
            </a:p>
          </p:txBody>
        </p:sp>
      </p:grpSp>
      <p:grpSp>
        <p:nvGrpSpPr>
          <p:cNvPr id="155" name="Google Shape;155;p21"/>
          <p:cNvGrpSpPr/>
          <p:nvPr/>
        </p:nvGrpSpPr>
        <p:grpSpPr>
          <a:xfrm>
            <a:off x="4314165" y="3732164"/>
            <a:ext cx="1904837" cy="1046700"/>
            <a:chOff x="4682703" y="3417164"/>
            <a:chExt cx="1904837" cy="1046700"/>
          </a:xfrm>
        </p:grpSpPr>
        <p:pic>
          <p:nvPicPr>
            <p:cNvPr id="156" name="Google Shape;156;p21"/>
            <p:cNvPicPr preferRelativeResize="0"/>
            <p:nvPr/>
          </p:nvPicPr>
          <p:blipFill>
            <a:blip r:embed="rId6">
              <a:alphaModFix/>
            </a:blip>
            <a:stretch>
              <a:fillRect/>
            </a:stretch>
          </p:blipFill>
          <p:spPr>
            <a:xfrm>
              <a:off x="4682703" y="3473247"/>
              <a:ext cx="204750" cy="202048"/>
            </a:xfrm>
            <a:prstGeom prst="rect">
              <a:avLst/>
            </a:prstGeom>
            <a:noFill/>
            <a:ln>
              <a:noFill/>
            </a:ln>
          </p:spPr>
        </p:pic>
        <p:sp>
          <p:nvSpPr>
            <p:cNvPr id="157" name="Google Shape;157;p21"/>
            <p:cNvSpPr txBox="1"/>
            <p:nvPr/>
          </p:nvSpPr>
          <p:spPr>
            <a:xfrm>
              <a:off x="4912939" y="3417164"/>
              <a:ext cx="1674600" cy="104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9FAFC"/>
                  </a:solidFill>
                  <a:latin typeface="Montserrat"/>
                  <a:ea typeface="Montserrat"/>
                  <a:cs typeface="Montserrat"/>
                  <a:sym typeface="Montserrat"/>
                </a:rPr>
                <a:t>2nd Result for Organic Search</a:t>
              </a:r>
              <a:endParaRPr sz="1000" b="1">
                <a:solidFill>
                  <a:srgbClr val="F9FAFC"/>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000">
                  <a:solidFill>
                    <a:srgbClr val="F9FAFC"/>
                  </a:solidFill>
                  <a:latin typeface="Montserrat"/>
                  <a:ea typeface="Montserrat"/>
                  <a:cs typeface="Montserrat"/>
                  <a:sym typeface="Montserrat"/>
                </a:rPr>
                <a:t>Even top search results can be manipulated for fake sites</a:t>
              </a:r>
              <a:endParaRPr/>
            </a:p>
          </p:txBody>
        </p:sp>
      </p:grpSp>
      <p:pic>
        <p:nvPicPr>
          <p:cNvPr id="158" name="Google Shape;158;p21"/>
          <p:cNvPicPr preferRelativeResize="0"/>
          <p:nvPr/>
        </p:nvPicPr>
        <p:blipFill>
          <a:blip r:embed="rId7">
            <a:alphaModFix/>
          </a:blip>
          <a:stretch>
            <a:fillRect/>
          </a:stretch>
        </p:blipFill>
        <p:spPr>
          <a:xfrm>
            <a:off x="5951908" y="0"/>
            <a:ext cx="3192085" cy="5143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750</Words>
  <Application>Microsoft Office PowerPoint</Application>
  <PresentationFormat>Экран (16:9)</PresentationFormat>
  <Paragraphs>117</Paragraphs>
  <Slides>25</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Kalam</vt:lpstr>
      <vt:lpstr>Arial</vt:lpstr>
      <vt:lpstr>Montserrat</vt:lpstr>
      <vt:lpstr>Montserrat Medium</vt:lpstr>
      <vt:lpstr>Montserrat SemiBold</vt:lpstr>
      <vt:lpstr>Simple Light</vt:lpstr>
      <vt:lpstr>Security Awareness Training</vt:lpstr>
      <vt:lpstr>Презентация PowerPoint</vt:lpstr>
      <vt:lpstr>Social Engineering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Whew! You made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Awareness Training</dc:title>
  <cp:lastModifiedBy>A Y</cp:lastModifiedBy>
  <cp:revision>2</cp:revision>
  <dcterms:modified xsi:type="dcterms:W3CDTF">2022-06-07T16:33:33Z</dcterms:modified>
</cp:coreProperties>
</file>